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33"/>
  </p:notesMasterIdLst>
  <p:sldIdLst>
    <p:sldId id="297" r:id="rId2"/>
    <p:sldId id="493" r:id="rId3"/>
    <p:sldId id="494" r:id="rId4"/>
    <p:sldId id="497" r:id="rId5"/>
    <p:sldId id="556" r:id="rId6"/>
    <p:sldId id="496" r:id="rId7"/>
    <p:sldId id="502" r:id="rId8"/>
    <p:sldId id="503" r:id="rId9"/>
    <p:sldId id="529" r:id="rId10"/>
    <p:sldId id="504" r:id="rId11"/>
    <p:sldId id="505" r:id="rId12"/>
    <p:sldId id="495" r:id="rId13"/>
    <p:sldId id="506" r:id="rId14"/>
    <p:sldId id="509" r:id="rId15"/>
    <p:sldId id="533" r:id="rId16"/>
    <p:sldId id="549" r:id="rId17"/>
    <p:sldId id="557" r:id="rId18"/>
    <p:sldId id="558" r:id="rId19"/>
    <p:sldId id="550" r:id="rId20"/>
    <p:sldId id="510" r:id="rId21"/>
    <p:sldId id="512" r:id="rId22"/>
    <p:sldId id="514" r:id="rId23"/>
    <p:sldId id="515" r:id="rId24"/>
    <p:sldId id="522" r:id="rId25"/>
    <p:sldId id="516" r:id="rId26"/>
    <p:sldId id="517" r:id="rId27"/>
    <p:sldId id="545" r:id="rId28"/>
    <p:sldId id="523" r:id="rId29"/>
    <p:sldId id="524" r:id="rId30"/>
    <p:sldId id="525" r:id="rId31"/>
    <p:sldId id="351" r:id="rId32"/>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Varsayılan Bölüm" id="{D1F3226B-CE12-40B2-8DD3-9A251C76CEF9}">
          <p14:sldIdLst>
            <p14:sldId id="297"/>
            <p14:sldId id="493"/>
            <p14:sldId id="494"/>
            <p14:sldId id="497"/>
            <p14:sldId id="556"/>
            <p14:sldId id="496"/>
            <p14:sldId id="502"/>
            <p14:sldId id="503"/>
            <p14:sldId id="529"/>
            <p14:sldId id="504"/>
            <p14:sldId id="505"/>
            <p14:sldId id="495"/>
            <p14:sldId id="506"/>
            <p14:sldId id="509"/>
            <p14:sldId id="533"/>
            <p14:sldId id="549"/>
            <p14:sldId id="557"/>
            <p14:sldId id="558"/>
            <p14:sldId id="550"/>
            <p14:sldId id="510"/>
            <p14:sldId id="512"/>
            <p14:sldId id="514"/>
            <p14:sldId id="515"/>
            <p14:sldId id="522"/>
            <p14:sldId id="516"/>
            <p14:sldId id="517"/>
            <p14:sldId id="545"/>
            <p14:sldId id="523"/>
            <p14:sldId id="524"/>
            <p14:sldId id="525"/>
            <p14:sldId id="3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FFCCCC"/>
    <a:srgbClr val="F8A15A"/>
    <a:srgbClr val="FFFF99"/>
    <a:srgbClr val="B8E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16" autoAdjust="0"/>
    <p:restoredTop sz="93625"/>
  </p:normalViewPr>
  <p:slideViewPr>
    <p:cSldViewPr>
      <p:cViewPr varScale="1">
        <p:scale>
          <a:sx n="103" d="100"/>
          <a:sy n="103" d="100"/>
        </p:scale>
        <p:origin x="176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al__ma_Sayfas_.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4389880952381033"/>
          <c:y val="3.4406488080609525E-2"/>
        </c:manualLayout>
      </c:layout>
      <c:overlay val="0"/>
      <c:spPr>
        <a:noFill/>
        <a:ln>
          <a:noFill/>
        </a:ln>
        <a:effectLst/>
      </c:spPr>
      <c:txPr>
        <a:bodyPr rot="0" spcFirstLastPara="1" vertOverflow="ellipsis" vert="horz" wrap="square" anchor="ctr" anchorCtr="1"/>
        <a:lstStyle/>
        <a:p>
          <a:pPr>
            <a:defRPr sz="1806" b="1" i="0" u="none" strike="noStrike" kern="1200" baseline="0">
              <a:solidFill>
                <a:schemeClr val="dk1">
                  <a:lumMod val="75000"/>
                  <a:lumOff val="25000"/>
                </a:schemeClr>
              </a:solidFill>
              <a:latin typeface="+mn-lt"/>
              <a:ea typeface="+mn-ea"/>
              <a:cs typeface="+mn-cs"/>
            </a:defRPr>
          </a:pPr>
          <a:endParaRPr lang="tr-TR"/>
        </a:p>
      </c:txPr>
    </c:title>
    <c:autoTitleDeleted val="0"/>
    <c:plotArea>
      <c:layout/>
      <c:pieChart>
        <c:varyColors val="1"/>
        <c:ser>
          <c:idx val="0"/>
          <c:order val="0"/>
          <c:tx>
            <c:strRef>
              <c:f>Sayfa1!$B$1</c:f>
              <c:strCache>
                <c:ptCount val="1"/>
                <c:pt idx="0">
                  <c:v>EVET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796-43D7-B11D-F1007EE43B4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796-43D7-B11D-F1007EE43B4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796-43D7-B11D-F1007EE43B4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796-43D7-B11D-F1007EE43B47}"/>
              </c:ext>
            </c:extLst>
          </c:dPt>
          <c:dLbls>
            <c:dLbl>
              <c:idx val="0"/>
              <c:layout>
                <c:manualLayout>
                  <c:x val="-9.9119823563721246E-2"/>
                  <c:y val="0.15031650455457773"/>
                </c:manualLayout>
              </c:layout>
              <c:tx>
                <c:rich>
                  <a:bodyPr/>
                  <a:lstStyle/>
                  <a:p>
                    <a:r>
                      <a:rPr lang="en-US"/>
                      <a:t>%100</a:t>
                    </a:r>
                  </a:p>
                </c:rich>
              </c:tx>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796-43D7-B11D-F1007EE43B47}"/>
                </c:ext>
              </c:extLst>
            </c:dLbl>
            <c:dLbl>
              <c:idx val="1"/>
              <c:layout>
                <c:manualLayout>
                  <c:x val="-0.117243912219306"/>
                  <c:y val="-0.11342476052386061"/>
                </c:manualLayout>
              </c:layout>
              <c:tx>
                <c:rich>
                  <a:bodyPr/>
                  <a:lstStyle/>
                  <a:p>
                    <a:r>
                      <a:rPr lang="en-US" baseline="0"/>
                      <a:t>%100</a:t>
                    </a:r>
                    <a:endParaRPr lang="en-US"/>
                  </a:p>
                </c:rich>
              </c:tx>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796-43D7-B11D-F1007EE43B47}"/>
                </c:ext>
              </c:extLst>
            </c:dLbl>
            <c:dLbl>
              <c:idx val="2"/>
              <c:layout>
                <c:manualLayout>
                  <c:x val="-4.510790317876932E-3"/>
                  <c:y val="-0.11444005880339142"/>
                </c:manualLayout>
              </c:layout>
              <c:tx>
                <c:rich>
                  <a:bodyPr/>
                  <a:lstStyle/>
                  <a:p>
                    <a:r>
                      <a:rPr lang="en-US"/>
                      <a:t>%100</a:t>
                    </a:r>
                  </a:p>
                </c:rich>
              </c:tx>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796-43D7-B11D-F1007EE43B47}"/>
                </c:ext>
              </c:extLst>
            </c:dLbl>
            <c:dLbl>
              <c:idx val="3"/>
              <c:layout>
                <c:manualLayout>
                  <c:x val="0.16410141440653261"/>
                  <c:y val="2.120077061978505E-2"/>
                </c:manualLayout>
              </c:layout>
              <c:tx>
                <c:rich>
                  <a:bodyPr/>
                  <a:lstStyle/>
                  <a:p>
                    <a:r>
                      <a:rPr lang="en-US"/>
                      <a:t>% 90,6</a:t>
                    </a:r>
                  </a:p>
                </c:rich>
              </c:tx>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796-43D7-B11D-F1007EE43B47}"/>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LegendKey val="0"/>
            <c:showVal val="1"/>
            <c:showCatName val="0"/>
            <c:showSerName val="0"/>
            <c:showPercent val="1"/>
            <c:showBubbleSize val="0"/>
            <c:showLeaderLines val="1"/>
            <c:leaderLines>
              <c:spPr>
                <a:ln w="9557">
                  <a:solidFill>
                    <a:schemeClr val="dk1">
                      <a:lumMod val="50000"/>
                      <a:lumOff val="50000"/>
                    </a:schemeClr>
                  </a:solidFill>
                </a:ln>
                <a:effectLst/>
              </c:spPr>
            </c:leaderLines>
            <c:extLs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Sayfa1!$B$2:$B$5</c:f>
              <c:numCache>
                <c:formatCode>General</c:formatCode>
                <c:ptCount val="4"/>
                <c:pt idx="0">
                  <c:v>54</c:v>
                </c:pt>
                <c:pt idx="1">
                  <c:v>77</c:v>
                </c:pt>
                <c:pt idx="2">
                  <c:v>20</c:v>
                </c:pt>
                <c:pt idx="3">
                  <c:v>135</c:v>
                </c:pt>
              </c:numCache>
            </c:numRef>
          </c:val>
          <c:extLst>
            <c:ext xmlns:c16="http://schemas.microsoft.com/office/drawing/2014/chart" uri="{C3380CC4-5D6E-409C-BE32-E72D297353CC}">
              <c16:uniqueId val="{00000008-2796-43D7-B11D-F1007EE43B47}"/>
            </c:ext>
          </c:extLst>
        </c:ser>
        <c:ser>
          <c:idx val="1"/>
          <c:order val="1"/>
          <c:tx>
            <c:strRef>
              <c:f>Sayfa1!$C$1</c:f>
              <c:strCache>
                <c:ptCount val="1"/>
                <c:pt idx="0">
                  <c:v>HAYIR</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A-2796-43D7-B11D-F1007EE43B4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C-2796-43D7-B11D-F1007EE43B4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E-2796-43D7-B11D-F1007EE43B4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0-2796-43D7-B11D-F1007EE43B47}"/>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LegendKey val="0"/>
            <c:showVal val="1"/>
            <c:showCatName val="0"/>
            <c:showSerName val="0"/>
            <c:showPercent val="1"/>
            <c:showBubbleSize val="0"/>
            <c:showLeaderLines val="1"/>
            <c:leaderLines>
              <c:spPr>
                <a:ln w="9557">
                  <a:solidFill>
                    <a:schemeClr val="dk1">
                      <a:lumMod val="50000"/>
                      <a:lumOff val="50000"/>
                    </a:schemeClr>
                  </a:solidFill>
                </a:ln>
                <a:effectLst/>
              </c:spPr>
            </c:leaderLines>
            <c:extLs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Sayfa1!$C$2:$C$5</c:f>
              <c:numCache>
                <c:formatCode>General</c:formatCode>
                <c:ptCount val="4"/>
              </c:numCache>
            </c:numRef>
          </c:val>
          <c:extLst>
            <c:ext xmlns:c16="http://schemas.microsoft.com/office/drawing/2014/chart" uri="{C3380CC4-5D6E-409C-BE32-E72D297353CC}">
              <c16:uniqueId val="{00000011-2796-43D7-B11D-F1007EE43B47}"/>
            </c:ext>
          </c:extLst>
        </c:ser>
        <c:dLbls>
          <c:showLegendKey val="0"/>
          <c:showVal val="0"/>
          <c:showCatName val="0"/>
          <c:showSerName val="0"/>
          <c:showPercent val="0"/>
          <c:showBubbleSize val="0"/>
          <c:showLeaderLines val="1"/>
        </c:dLbls>
        <c:firstSliceAng val="0"/>
      </c:pieChart>
      <c:spPr>
        <a:noFill/>
        <a:ln w="25486">
          <a:noFill/>
        </a:ln>
      </c:spPr>
    </c:plotArea>
    <c:legend>
      <c:legendPos val="r"/>
      <c:layout>
        <c:manualLayout>
          <c:xMode val="edge"/>
          <c:yMode val="edge"/>
          <c:x val="0.63302752293578102"/>
          <c:y val="0.37916666666666765"/>
          <c:w val="0.33944954128440497"/>
          <c:h val="0.3750000000000005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3" b="0" i="0" u="none" strike="noStrike" kern="1200" baseline="0">
              <a:solidFill>
                <a:schemeClr val="dk1">
                  <a:lumMod val="75000"/>
                  <a:lumOff val="25000"/>
                </a:schemeClr>
              </a:solidFill>
              <a:latin typeface="+mn-lt"/>
              <a:ea typeface="+mn-ea"/>
              <a:cs typeface="+mn-cs"/>
            </a:defRPr>
          </a:pPr>
          <a:endParaRPr lang="tr-TR"/>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57" cap="flat" cmpd="sng" algn="ctr">
      <a:solidFill>
        <a:schemeClr val="dk1">
          <a:lumMod val="25000"/>
          <a:lumOff val="75000"/>
        </a:schemeClr>
      </a:solidFill>
      <a:round/>
    </a:ln>
    <a:effectLst/>
  </c:spPr>
  <c:txPr>
    <a:bodyPr/>
    <a:lstStyle/>
    <a:p>
      <a:pPr>
        <a:defRPr/>
      </a:pPr>
      <a:endParaRPr lang="tr-T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C64AC8-3437-4BDB-8A55-E79A96482604}" type="datetimeFigureOut">
              <a:rPr lang="tr-TR"/>
              <a:pPr>
                <a:defRPr/>
              </a:pPr>
              <a:t>8.04.2018</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8A15D2-8A9B-4F1D-84D1-28E963A2E030}" type="slidenum">
              <a:rPr lang="tr-TR"/>
              <a:pPr>
                <a:defRPr/>
              </a:pPr>
              <a:t>‹#›</a:t>
            </a:fld>
            <a:endParaRPr lang="tr-TR"/>
          </a:p>
        </p:txBody>
      </p:sp>
    </p:spTree>
    <p:extLst>
      <p:ext uri="{BB962C8B-B14F-4D97-AF65-F5344CB8AC3E}">
        <p14:creationId xmlns:p14="http://schemas.microsoft.com/office/powerpoint/2010/main" val="1075775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08A15D2-8A9B-4F1D-84D1-28E963A2E030}" type="slidenum">
              <a:rPr lang="tr-TR" smtClean="0"/>
              <a:pPr>
                <a:defRPr/>
              </a:pPr>
              <a:t>6</a:t>
            </a:fld>
            <a:endParaRPr lang="tr-TR"/>
          </a:p>
        </p:txBody>
      </p:sp>
    </p:spTree>
    <p:extLst>
      <p:ext uri="{BB962C8B-B14F-4D97-AF65-F5344CB8AC3E}">
        <p14:creationId xmlns:p14="http://schemas.microsoft.com/office/powerpoint/2010/main" val="360448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6"/>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tr-TR">
              <a:solidFill>
                <a:srgbClr val="FFFFFF"/>
              </a:solidFill>
            </a:endParaRPr>
          </a:p>
        </p:txBody>
      </p:sp>
      <p:sp>
        <p:nvSpPr>
          <p:cNvPr id="323586" name="Rectangle 2"/>
          <p:cNvSpPr>
            <a:spLocks noGrp="1" noChangeArrowheads="1"/>
          </p:cNvSpPr>
          <p:nvPr>
            <p:ph type="ctrTitle" sz="quarter"/>
          </p:nvPr>
        </p:nvSpPr>
        <p:spPr>
          <a:xfrm>
            <a:off x="685800" y="1997076"/>
            <a:ext cx="7772400" cy="1431925"/>
          </a:xfrm>
        </p:spPr>
        <p:txBody>
          <a:bodyPr anchor="b" anchorCtr="1"/>
          <a:lstStyle>
            <a:lvl1pPr algn="ctr">
              <a:defRPr/>
            </a:lvl1pPr>
          </a:lstStyle>
          <a:p>
            <a:r>
              <a:rPr lang="tr-TR"/>
              <a:t>Asıl başlık stili için tıklatın</a:t>
            </a:r>
          </a:p>
        </p:txBody>
      </p:sp>
      <p:sp>
        <p:nvSpPr>
          <p:cNvPr id="323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1"/>
          </p:nvPr>
        </p:nvSpPr>
        <p:spPr/>
        <p:txBody>
          <a:bodyPr/>
          <a:lstStyle>
            <a:lvl1pPr>
              <a:defRPr>
                <a:cs typeface="Arial" pitchFamily="34" charset="0"/>
              </a:defRPr>
            </a:lvl1pPr>
          </a:lstStyle>
          <a:p>
            <a:pPr>
              <a:defRPr/>
            </a:pPr>
            <a:fld id="{D416EAE9-528E-464F-ABAA-742708B25FC9}" type="slidenum">
              <a:rPr lang="tr-TR"/>
              <a:pPr>
                <a:defRPr/>
              </a:pPr>
              <a:t>‹#›</a:t>
            </a:fld>
            <a:endParaRPr lang="tr-TR"/>
          </a:p>
        </p:txBody>
      </p:sp>
      <p:sp>
        <p:nvSpPr>
          <p:cNvPr id="7" name="Rectangle 7"/>
          <p:cNvSpPr>
            <a:spLocks noGrp="1" noChangeArrowheads="1"/>
          </p:cNvSpPr>
          <p:nvPr>
            <p:ph type="dt" sz="quarter" idx="12"/>
          </p:nvPr>
        </p:nvSpPr>
        <p:spPr/>
        <p:txBody>
          <a:bodyPr/>
          <a:lstStyle>
            <a:lvl1pPr>
              <a:defRPr>
                <a:cs typeface="Arial" pitchFamily="34" charset="0"/>
              </a:defRPr>
            </a:lvl1pPr>
          </a:lstStyle>
          <a:p>
            <a:pPr>
              <a:defRPr/>
            </a:pPr>
            <a:fld id="{2E9FF57D-619B-4E3B-A721-66B53C6D0738}" type="datetime1">
              <a:rPr lang="tr-TR" smtClean="0"/>
              <a:pPr>
                <a:defRPr/>
              </a:pPr>
              <a:t>8.04.2018</a:t>
            </a:fld>
            <a:endParaRPr lang="tr-TR"/>
          </a:p>
        </p:txBody>
      </p:sp>
    </p:spTree>
    <p:extLst>
      <p:ext uri="{BB962C8B-B14F-4D97-AF65-F5344CB8AC3E}">
        <p14:creationId xmlns:p14="http://schemas.microsoft.com/office/powerpoint/2010/main" val="39245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45AC4346-49BE-4F5C-B228-CEA01AC9650D}" type="datetime1">
              <a:rPr lang="tr-TR" smtClean="0"/>
              <a:pPr>
                <a:defRPr/>
              </a:pPr>
              <a:t>8.04.2018</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BEE90648-779D-406A-9424-C05FBBFD94AD}" type="slidenum">
              <a:rPr lang="tr-TR"/>
              <a:pPr>
                <a:defRPr/>
              </a:pPr>
              <a:t>‹#›</a:t>
            </a:fld>
            <a:endParaRPr lang="tr-TR"/>
          </a:p>
        </p:txBody>
      </p:sp>
    </p:spTree>
    <p:extLst>
      <p:ext uri="{BB962C8B-B14F-4D97-AF65-F5344CB8AC3E}">
        <p14:creationId xmlns:p14="http://schemas.microsoft.com/office/powerpoint/2010/main" val="238964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33795401-A22B-46DC-AEA3-0FC6CBDC4716}"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68C3A603-27FB-4CBD-873C-944EFC6DD602}" type="slidenum">
              <a:rPr lang="tr-TR"/>
              <a:pPr>
                <a:defRPr/>
              </a:pPr>
              <a:t>‹#›</a:t>
            </a:fld>
            <a:endParaRPr lang="tr-TR"/>
          </a:p>
        </p:txBody>
      </p:sp>
    </p:spTree>
    <p:extLst>
      <p:ext uri="{BB962C8B-B14F-4D97-AF65-F5344CB8AC3E}">
        <p14:creationId xmlns:p14="http://schemas.microsoft.com/office/powerpoint/2010/main" val="2147977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2100"/>
            <a:ext cx="2057400" cy="5727700"/>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92100"/>
            <a:ext cx="6019800" cy="57277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10115995-36AB-4735-9C43-3FF01E24C71D}"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BA97D3E9-188F-4115-9B38-C524BD5371FC}" type="slidenum">
              <a:rPr lang="tr-TR"/>
              <a:pPr>
                <a:defRPr/>
              </a:pPr>
              <a:t>‹#›</a:t>
            </a:fld>
            <a:endParaRPr lang="tr-TR"/>
          </a:p>
        </p:txBody>
      </p:sp>
    </p:spTree>
    <p:extLst>
      <p:ext uri="{BB962C8B-B14F-4D97-AF65-F5344CB8AC3E}">
        <p14:creationId xmlns:p14="http://schemas.microsoft.com/office/powerpoint/2010/main" val="183225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92100"/>
            <a:ext cx="8229600" cy="1384300"/>
          </a:xfrm>
        </p:spPr>
        <p:txBody>
          <a:bodyPr/>
          <a:lstStyle/>
          <a:p>
            <a:r>
              <a:rPr lang="tr-TR"/>
              <a:t>Asıl başlık stili için tıklatın</a:t>
            </a:r>
          </a:p>
        </p:txBody>
      </p:sp>
      <p:sp>
        <p:nvSpPr>
          <p:cNvPr id="3" name="2 İçerik Yer Tutucusu"/>
          <p:cNvSpPr>
            <a:spLocks noGrp="1"/>
          </p:cNvSpPr>
          <p:nvPr>
            <p:ph sz="quarter" idx="1"/>
          </p:nvPr>
        </p:nvSpPr>
        <p:spPr>
          <a:xfrm>
            <a:off x="457200" y="19050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4648200" y="19050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457200" y="40386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İçerik Yer Tutucusu"/>
          <p:cNvSpPr>
            <a:spLocks noGrp="1"/>
          </p:cNvSpPr>
          <p:nvPr>
            <p:ph sz="quarter" idx="4"/>
          </p:nvPr>
        </p:nvSpPr>
        <p:spPr>
          <a:xfrm>
            <a:off x="4648200" y="40386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13F129A5-E8B4-45D4-B673-23E18589C1E2}" type="datetime1">
              <a:rPr lang="tr-TR" smtClean="0"/>
              <a:pPr>
                <a:defRPr/>
              </a:pPr>
              <a:t>8.04.2018</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B81D409C-746E-4AC8-8A04-0200DEC09CB3}" type="slidenum">
              <a:rPr lang="tr-TR"/>
              <a:pPr>
                <a:defRPr/>
              </a:pPr>
              <a:t>‹#›</a:t>
            </a:fld>
            <a:endParaRPr lang="tr-TR"/>
          </a:p>
        </p:txBody>
      </p:sp>
    </p:spTree>
    <p:extLst>
      <p:ext uri="{BB962C8B-B14F-4D97-AF65-F5344CB8AC3E}">
        <p14:creationId xmlns:p14="http://schemas.microsoft.com/office/powerpoint/2010/main" val="1758753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a:t>Asıl başlık stili için tıklatın</a:t>
            </a:r>
          </a:p>
        </p:txBody>
      </p:sp>
      <p:sp>
        <p:nvSpPr>
          <p:cNvPr id="3" name="2 Metin Yer Tutucusu"/>
          <p:cNvSpPr>
            <a:spLocks noGrp="1"/>
          </p:cNvSpPr>
          <p:nvPr>
            <p:ph type="body" sz="half" idx="1"/>
          </p:nvPr>
        </p:nvSpPr>
        <p:spPr>
          <a:xfrm>
            <a:off x="457200" y="1905000"/>
            <a:ext cx="40386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905000"/>
            <a:ext cx="40386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9ED1C7CA-2C37-4760-B0F2-923AC8D01C87}" type="datetime1">
              <a:rPr lang="tr-TR" smtClean="0"/>
              <a:pPr>
                <a:defRPr/>
              </a:pPr>
              <a:t>8.04.2018</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FFCDCE65-07D8-4CD5-B7BB-86DEDF2A963D}" type="slidenum">
              <a:rPr lang="tr-TR"/>
              <a:pPr>
                <a:defRPr/>
              </a:pPr>
              <a:t>‹#›</a:t>
            </a:fld>
            <a:endParaRPr lang="tr-TR"/>
          </a:p>
        </p:txBody>
      </p:sp>
    </p:spTree>
    <p:extLst>
      <p:ext uri="{BB962C8B-B14F-4D97-AF65-F5344CB8AC3E}">
        <p14:creationId xmlns:p14="http://schemas.microsoft.com/office/powerpoint/2010/main" val="3792280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a:t>Asıl başlık stili için tıklatın</a:t>
            </a:r>
          </a:p>
        </p:txBody>
      </p:sp>
      <p:sp>
        <p:nvSpPr>
          <p:cNvPr id="3" name="2 Metin Yer Tutucusu"/>
          <p:cNvSpPr>
            <a:spLocks noGrp="1"/>
          </p:cNvSpPr>
          <p:nvPr>
            <p:ph type="body" sz="half" idx="1"/>
          </p:nvPr>
        </p:nvSpPr>
        <p:spPr>
          <a:xfrm>
            <a:off x="457200" y="1905000"/>
            <a:ext cx="40386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4648200" y="19050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4648200" y="4038600"/>
            <a:ext cx="40386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fld id="{3E2C3318-941A-406A-8EE1-A61C05B05672}" type="datetime1">
              <a:rPr lang="tr-TR" smtClean="0"/>
              <a:pPr>
                <a:defRPr/>
              </a:pPr>
              <a:t>8.04.2018</a:t>
            </a:fld>
            <a:endParaRPr lang="tr-TR"/>
          </a:p>
        </p:txBody>
      </p:sp>
      <p:sp>
        <p:nvSpPr>
          <p:cNvPr id="7"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fld id="{C07978E8-05F2-4041-9347-60BEFAD139CF}" type="slidenum">
              <a:rPr lang="tr-TR"/>
              <a:pPr>
                <a:defRPr/>
              </a:pPr>
              <a:t>‹#›</a:t>
            </a:fld>
            <a:endParaRPr lang="tr-TR"/>
          </a:p>
        </p:txBody>
      </p:sp>
    </p:spTree>
    <p:extLst>
      <p:ext uri="{BB962C8B-B14F-4D97-AF65-F5344CB8AC3E}">
        <p14:creationId xmlns:p14="http://schemas.microsoft.com/office/powerpoint/2010/main" val="2936319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a:t>Asıl başlık stili için tıklatın</a:t>
            </a:r>
          </a:p>
        </p:txBody>
      </p:sp>
      <p:sp>
        <p:nvSpPr>
          <p:cNvPr id="3" name="2 Tablo Yer Tutucusu"/>
          <p:cNvSpPr>
            <a:spLocks noGrp="1"/>
          </p:cNvSpPr>
          <p:nvPr>
            <p:ph type="tbl" idx="1"/>
          </p:nvPr>
        </p:nvSpPr>
        <p:spPr>
          <a:xfrm>
            <a:off x="457200" y="1905000"/>
            <a:ext cx="8229600" cy="4114800"/>
          </a:xfrm>
        </p:spPr>
        <p:txBody>
          <a:bodyPr/>
          <a:lstStyle/>
          <a:p>
            <a:pPr lvl="0"/>
            <a:endParaRPr lang="tr-TR" noProof="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475332F5-3870-4856-B543-030FE2EF82F4}"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877808F8-2BB9-408B-868A-C14B0227A41D}" type="slidenum">
              <a:rPr lang="tr-TR"/>
              <a:pPr>
                <a:defRPr/>
              </a:pPr>
              <a:t>‹#›</a:t>
            </a:fld>
            <a:endParaRPr lang="tr-TR"/>
          </a:p>
        </p:txBody>
      </p:sp>
    </p:spTree>
    <p:extLst>
      <p:ext uri="{BB962C8B-B14F-4D97-AF65-F5344CB8AC3E}">
        <p14:creationId xmlns:p14="http://schemas.microsoft.com/office/powerpoint/2010/main" val="3561709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a:t>Asıl başlık stili için tıklatın</a:t>
            </a:r>
          </a:p>
        </p:txBody>
      </p:sp>
      <p:sp>
        <p:nvSpPr>
          <p:cNvPr id="4" name="3 Veri Yer Tutucusu"/>
          <p:cNvSpPr>
            <a:spLocks noGrp="1"/>
          </p:cNvSpPr>
          <p:nvPr>
            <p:ph type="dt" sz="half" idx="10"/>
          </p:nvPr>
        </p:nvSpPr>
        <p:spPr/>
        <p:txBody>
          <a:bodyPr/>
          <a:lstStyle>
            <a:lvl1pPr>
              <a:defRPr/>
            </a:lvl1pPr>
          </a:lstStyle>
          <a:p>
            <a:pPr>
              <a:defRPr/>
            </a:pPr>
            <a:fld id="{B12E142A-FB9F-4C1C-91C9-860DB7CA9A9D}" type="datetime1">
              <a:rPr lang="tr-TR" smtClean="0"/>
              <a:pPr>
                <a:defRPr/>
              </a:pPr>
              <a:t>8.04.2018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E929982-7217-4F78-9292-93AE21E31BB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043608" y="0"/>
            <a:ext cx="6912768" cy="908720"/>
          </a:xfrm>
        </p:spPr>
        <p:txBody>
          <a:bodyPr/>
          <a:lstStyle>
            <a:lvl1pPr algn="ctr">
              <a:defRPr sz="2800" b="1">
                <a:solidFill>
                  <a:schemeClr val="tx1"/>
                </a:solidFill>
              </a:defRPr>
            </a:lvl1pPr>
          </a:lstStyle>
          <a:p>
            <a:r>
              <a:rPr lang="tr-TR" dirty="0"/>
              <a:t>ASIL BAŞLIK STİLİ İÇİN TIKLATIN</a:t>
            </a:r>
          </a:p>
        </p:txBody>
      </p:sp>
      <p:sp>
        <p:nvSpPr>
          <p:cNvPr id="3" name="2 İçerik Yer Tutucusu"/>
          <p:cNvSpPr>
            <a:spLocks noGrp="1"/>
          </p:cNvSpPr>
          <p:nvPr>
            <p:ph idx="1"/>
          </p:nvPr>
        </p:nvSpPr>
        <p:spPr>
          <a:xfrm>
            <a:off x="323528" y="1124745"/>
            <a:ext cx="8568952" cy="5596730"/>
          </a:xfrm>
        </p:spPr>
        <p:txBody>
          <a:bodyPr/>
          <a:lstStyle>
            <a:lvl1pPr algn="just">
              <a:lnSpc>
                <a:spcPct val="150000"/>
              </a:lnSpc>
              <a:spcBef>
                <a:spcPts val="1800"/>
              </a:spcBef>
              <a:buClrTx/>
              <a:defRPr sz="2400">
                <a:solidFill>
                  <a:schemeClr val="bg2"/>
                </a:solidFill>
                <a:effectLst/>
                <a:latin typeface="Calibri" panose="020F0502020204030204" pitchFamily="34" charset="0"/>
              </a:defRPr>
            </a:lvl1pPr>
            <a:lvl2pPr algn="just">
              <a:lnSpc>
                <a:spcPct val="150000"/>
              </a:lnSpc>
              <a:spcBef>
                <a:spcPts val="1800"/>
              </a:spcBef>
              <a:buClrTx/>
              <a:defRPr sz="2400">
                <a:solidFill>
                  <a:schemeClr val="bg2"/>
                </a:solidFill>
                <a:effectLst/>
                <a:latin typeface="Calibri" panose="020F0502020204030204" pitchFamily="34" charset="0"/>
              </a:defRPr>
            </a:lvl2pPr>
            <a:lvl3pPr algn="just">
              <a:lnSpc>
                <a:spcPct val="150000"/>
              </a:lnSpc>
              <a:spcBef>
                <a:spcPts val="1800"/>
              </a:spcBef>
              <a:buClrTx/>
              <a:defRPr sz="2400">
                <a:solidFill>
                  <a:schemeClr val="bg2"/>
                </a:solidFill>
                <a:effectLst/>
                <a:latin typeface="Calibri" panose="020F0502020204030204" pitchFamily="34" charset="0"/>
              </a:defRPr>
            </a:lvl3pPr>
            <a:lvl4pPr algn="just">
              <a:lnSpc>
                <a:spcPct val="150000"/>
              </a:lnSpc>
              <a:spcBef>
                <a:spcPts val="1800"/>
              </a:spcBef>
              <a:buClrTx/>
              <a:defRPr sz="2400">
                <a:solidFill>
                  <a:schemeClr val="bg2"/>
                </a:solidFill>
                <a:effectLst/>
                <a:latin typeface="Calibri" panose="020F0502020204030204" pitchFamily="34" charset="0"/>
              </a:defRPr>
            </a:lvl4pPr>
            <a:lvl5pPr algn="just">
              <a:lnSpc>
                <a:spcPct val="150000"/>
              </a:lnSpc>
              <a:spcBef>
                <a:spcPts val="1800"/>
              </a:spcBef>
              <a:buClrTx/>
              <a:defRPr sz="2400">
                <a:solidFill>
                  <a:schemeClr val="bg2"/>
                </a:solidFill>
                <a:effectLst/>
                <a:latin typeface="Calibri" panose="020F0502020204030204" pitchFamily="34" charset="0"/>
              </a:defRPr>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D10289C8-044F-4ACC-839E-441385F383B3}"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888D95E-779E-4EB0-B73E-BEBD0DA90F76}" type="slidenum">
              <a:rPr lang="tr-TR"/>
              <a:pPr>
                <a:defRPr/>
              </a:pPr>
              <a:t>‹#›</a:t>
            </a:fld>
            <a:endParaRPr lang="tr-TR"/>
          </a:p>
        </p:txBody>
      </p:sp>
    </p:spTree>
    <p:extLst>
      <p:ext uri="{BB962C8B-B14F-4D97-AF65-F5344CB8AC3E}">
        <p14:creationId xmlns:p14="http://schemas.microsoft.com/office/powerpoint/2010/main" val="137339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1043608" y="0"/>
            <a:ext cx="7056784" cy="908720"/>
          </a:xfrm>
        </p:spPr>
        <p:txBody>
          <a:bodyPr/>
          <a:lstStyle>
            <a:lvl1pPr>
              <a:defRPr sz="3200" b="1">
                <a:solidFill>
                  <a:schemeClr val="tx1"/>
                </a:solidFill>
              </a:defRPr>
            </a:lvl1pPr>
          </a:lstStyle>
          <a:p>
            <a:r>
              <a:rPr lang="tr-TR" dirty="0"/>
              <a:t>ASIL BAŞLIK STİLİ İÇİN TIKLATIN</a:t>
            </a:r>
          </a:p>
        </p:txBody>
      </p:sp>
      <p:sp>
        <p:nvSpPr>
          <p:cNvPr id="3" name="Veri Yer Tutucusu 2"/>
          <p:cNvSpPr>
            <a:spLocks noGrp="1"/>
          </p:cNvSpPr>
          <p:nvPr>
            <p:ph type="dt" sz="half" idx="10"/>
          </p:nvPr>
        </p:nvSpPr>
        <p:spPr/>
        <p:txBody>
          <a:bodyPr/>
          <a:lstStyle/>
          <a:p>
            <a:pPr>
              <a:defRPr/>
            </a:pPr>
            <a:fld id="{AC7BF377-D377-4466-A860-D905CC319055}" type="datetime1">
              <a:rPr lang="tr-TR" smtClean="0"/>
              <a:pPr>
                <a:defRPr/>
              </a:pPr>
              <a:t>8.04.2018</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64117F58-BED4-4509-A595-D73440808395}" type="slidenum">
              <a:rPr lang="tr-TR" smtClean="0"/>
              <a:pPr>
                <a:defRPr/>
              </a:pPr>
              <a:t>‹#›</a:t>
            </a:fld>
            <a:endParaRPr lang="tr-TR"/>
          </a:p>
        </p:txBody>
      </p:sp>
    </p:spTree>
    <p:extLst>
      <p:ext uri="{BB962C8B-B14F-4D97-AF65-F5344CB8AC3E}">
        <p14:creationId xmlns:p14="http://schemas.microsoft.com/office/powerpoint/2010/main" val="152290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1"/>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0454EE89-2B77-4C66-B191-398992D5AD29}" type="datetime1">
              <a:rPr lang="tr-TR" smtClean="0"/>
              <a:pPr>
                <a:defRPr/>
              </a:pPr>
              <a:t>8.04.2018</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083CD99-E68D-47DD-B551-E8C74EEA3E1B}" type="slidenum">
              <a:rPr lang="tr-TR"/>
              <a:pPr>
                <a:defRPr/>
              </a:pPr>
              <a:t>‹#›</a:t>
            </a:fld>
            <a:endParaRPr lang="tr-TR"/>
          </a:p>
        </p:txBody>
      </p:sp>
    </p:spTree>
    <p:extLst>
      <p:ext uri="{BB962C8B-B14F-4D97-AF65-F5344CB8AC3E}">
        <p14:creationId xmlns:p14="http://schemas.microsoft.com/office/powerpoint/2010/main" val="2447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71600" y="1"/>
            <a:ext cx="7200800" cy="836712"/>
          </a:xfrm>
        </p:spPr>
        <p:txBody>
          <a:bodyPr/>
          <a:lstStyle>
            <a:lvl1pPr algn="ctr">
              <a:defRPr sz="2800" b="1">
                <a:solidFill>
                  <a:schemeClr val="tx1"/>
                </a:solidFill>
                <a:effectLst/>
                <a:latin typeface="Calibri" panose="020F0502020204030204" pitchFamily="34" charset="0"/>
              </a:defRPr>
            </a:lvl1pPr>
          </a:lstStyle>
          <a:p>
            <a:r>
              <a:rPr lang="tr-TR" dirty="0"/>
              <a:t>ASIL BAŞLIK STİLİ İÇİN TIKLATIN</a:t>
            </a:r>
          </a:p>
        </p:txBody>
      </p:sp>
      <p:sp>
        <p:nvSpPr>
          <p:cNvPr id="3" name="2 İçerik Yer Tutucusu"/>
          <p:cNvSpPr>
            <a:spLocks noGrp="1"/>
          </p:cNvSpPr>
          <p:nvPr>
            <p:ph sz="half" idx="1"/>
          </p:nvPr>
        </p:nvSpPr>
        <p:spPr>
          <a:xfrm>
            <a:off x="457200" y="1905000"/>
            <a:ext cx="4038600" cy="4114800"/>
          </a:xfrm>
        </p:spPr>
        <p:txBody>
          <a:bodyPr/>
          <a:lstStyle>
            <a:lvl1pPr algn="l">
              <a:buClrTx/>
              <a:defRPr sz="1800">
                <a:solidFill>
                  <a:schemeClr val="bg2"/>
                </a:solidFill>
                <a:effectLst/>
              </a:defRPr>
            </a:lvl1pPr>
            <a:lvl2pPr algn="l">
              <a:buClrTx/>
              <a:defRPr sz="1800">
                <a:solidFill>
                  <a:schemeClr val="bg2"/>
                </a:solidFill>
                <a:effectLst/>
              </a:defRPr>
            </a:lvl2pPr>
            <a:lvl3pPr algn="l">
              <a:buClrTx/>
              <a:defRPr sz="1800">
                <a:solidFill>
                  <a:schemeClr val="bg2"/>
                </a:solidFill>
                <a:effectLst/>
              </a:defRPr>
            </a:lvl3pPr>
            <a:lvl4pPr algn="l">
              <a:buClrTx/>
              <a:defRPr sz="1800">
                <a:solidFill>
                  <a:schemeClr val="bg2"/>
                </a:solidFill>
                <a:effectLst/>
              </a:defRPr>
            </a:lvl4pPr>
            <a:lvl5pPr algn="l">
              <a:buClrTx/>
              <a:defRPr sz="1800">
                <a:solidFill>
                  <a:schemeClr val="bg2"/>
                </a:solidFill>
                <a:effectLst/>
              </a:defRPr>
            </a:lvl5pPr>
            <a:lvl6pPr>
              <a:defRPr sz="1800"/>
            </a:lvl6pPr>
            <a:lvl7pPr>
              <a:defRPr sz="1800"/>
            </a:lvl7pPr>
            <a:lvl8pPr>
              <a:defRPr sz="1800"/>
            </a:lvl8pPr>
            <a:lvl9pPr>
              <a:defRPr sz="18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İçerik Yer Tutucusu"/>
          <p:cNvSpPr>
            <a:spLocks noGrp="1"/>
          </p:cNvSpPr>
          <p:nvPr>
            <p:ph sz="half" idx="2"/>
          </p:nvPr>
        </p:nvSpPr>
        <p:spPr>
          <a:xfrm>
            <a:off x="4648200" y="1905000"/>
            <a:ext cx="4038600" cy="411480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lang="tr-TR" sz="1800" smtClean="0">
                <a:solidFill>
                  <a:schemeClr val="bg2"/>
                </a:solidFill>
                <a:effectLst/>
              </a:defRPr>
            </a:lvl1pPr>
            <a:lvl2pPr algn="l">
              <a:defRPr lang="tr-TR" sz="1800" smtClean="0">
                <a:solidFill>
                  <a:schemeClr val="bg2"/>
                </a:solidFill>
                <a:effectLst/>
              </a:defRPr>
            </a:lvl2pPr>
            <a:lvl3pPr algn="l">
              <a:defRPr lang="tr-TR" sz="1800" smtClean="0">
                <a:solidFill>
                  <a:schemeClr val="bg2"/>
                </a:solidFill>
                <a:effectLst/>
              </a:defRPr>
            </a:lvl3pPr>
            <a:lvl4pPr algn="l">
              <a:defRPr lang="tr-TR" sz="1800" smtClean="0">
                <a:solidFill>
                  <a:schemeClr val="bg2"/>
                </a:solidFill>
                <a:effectLst/>
              </a:defRPr>
            </a:lvl4pPr>
            <a:lvl5pPr algn="l">
              <a:defRPr lang="tr-TR" sz="1800">
                <a:solidFill>
                  <a:schemeClr val="bg2"/>
                </a:solidFill>
                <a:effectLst/>
              </a:defRPr>
            </a:lvl5pPr>
          </a:lstStyle>
          <a:p>
            <a:pPr lvl="0">
              <a:buClrTx/>
            </a:pPr>
            <a:r>
              <a:rPr lang="tr-TR"/>
              <a:t>Asıl metin stillerini düzenlemek için tıklatın</a:t>
            </a:r>
          </a:p>
          <a:p>
            <a:pPr lvl="1">
              <a:buClrTx/>
            </a:pPr>
            <a:r>
              <a:rPr lang="tr-TR"/>
              <a:t>İkinci düzey</a:t>
            </a:r>
          </a:p>
          <a:p>
            <a:pPr lvl="2">
              <a:buClrTx/>
            </a:pPr>
            <a:r>
              <a:rPr lang="tr-TR"/>
              <a:t>Üçüncü düzey</a:t>
            </a:r>
          </a:p>
          <a:p>
            <a:pPr lvl="3">
              <a:buClrTx/>
            </a:pPr>
            <a:r>
              <a:rPr lang="tr-TR"/>
              <a:t>Dördüncü düzey</a:t>
            </a:r>
          </a:p>
          <a:p>
            <a:pPr lvl="4">
              <a:buClrTx/>
            </a:pPr>
            <a:r>
              <a:rPr lang="tr-TR"/>
              <a:t>Beşinci düzey</a:t>
            </a:r>
          </a:p>
        </p:txBody>
      </p:sp>
      <p:sp>
        <p:nvSpPr>
          <p:cNvPr id="5" name="Rectangle 4"/>
          <p:cNvSpPr>
            <a:spLocks noGrp="1" noChangeArrowheads="1"/>
          </p:cNvSpPr>
          <p:nvPr>
            <p:ph type="dt" sz="half" idx="10"/>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eaLnBrk="0" hangingPunct="0">
              <a:spcBef>
                <a:spcPct val="20000"/>
              </a:spcBef>
              <a:buSzPct val="120000"/>
            </a:pPr>
            <a:fld id="{6F9B25DB-0BBF-4760-9167-1DFEBA916299}" type="datetime1">
              <a:rPr lang="tr-TR" smtClean="0">
                <a:solidFill>
                  <a:srgbClr val="000000"/>
                </a:solidFill>
              </a:rPr>
              <a:pPr eaLnBrk="0" hangingPunct="0">
                <a:spcBef>
                  <a:spcPct val="20000"/>
                </a:spcBef>
                <a:buSzPct val="120000"/>
              </a:pPr>
              <a:t>8.04.2018</a:t>
            </a:fld>
            <a:endParaRPr dirty="0">
              <a:solidFill>
                <a:srgbClr val="000000"/>
              </a:solidFill>
            </a:endParaRPr>
          </a:p>
        </p:txBody>
      </p:sp>
      <p:sp>
        <p:nvSpPr>
          <p:cNvPr id="6" name="Rectangle 5"/>
          <p:cNvSpPr>
            <a:spLocks noGrp="1" noChangeArrowheads="1"/>
          </p:cNvSpPr>
          <p:nvPr>
            <p:ph type="ftr" sz="quarter" idx="1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buNone/>
              <a:defRPr lang="tr-TR" sz="1200">
                <a:solidFill>
                  <a:schemeClr val="bg2"/>
                </a:solidFill>
                <a:effectLst/>
                <a:latin typeface="+mn-lt"/>
              </a:defRPr>
            </a:lvl1pPr>
          </a:lstStyle>
          <a:p>
            <a:pPr algn="l" eaLnBrk="0" hangingPunct="0">
              <a:spcBef>
                <a:spcPct val="20000"/>
              </a:spcBef>
              <a:buSzPct val="120000"/>
            </a:pPr>
            <a:endParaRPr dirty="0">
              <a:solidFill>
                <a:srgbClr val="000000"/>
              </a:solidFill>
            </a:endParaRPr>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algn="l" eaLnBrk="0" hangingPunct="0">
              <a:spcBef>
                <a:spcPct val="20000"/>
              </a:spcBef>
              <a:buSzPct val="120000"/>
            </a:pPr>
            <a:fld id="{3046D4B4-7ED7-4B1F-8BB6-8388DD0810FD}" type="slidenum">
              <a:rPr>
                <a:solidFill>
                  <a:srgbClr val="000000"/>
                </a:solidFill>
              </a:rPr>
              <a:pPr algn="l" eaLnBrk="0" hangingPunct="0">
                <a:spcBef>
                  <a:spcPct val="20000"/>
                </a:spcBef>
                <a:buSzPct val="120000"/>
              </a:pPr>
              <a:t>‹#›</a:t>
            </a:fld>
            <a:endParaRPr dirty="0">
              <a:solidFill>
                <a:srgbClr val="000000"/>
              </a:solidFill>
            </a:endParaRPr>
          </a:p>
        </p:txBody>
      </p:sp>
    </p:spTree>
    <p:extLst>
      <p:ext uri="{BB962C8B-B14F-4D97-AF65-F5344CB8AC3E}">
        <p14:creationId xmlns:p14="http://schemas.microsoft.com/office/powerpoint/2010/main" val="316538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715200" cy="908720"/>
          </a:xfrm>
        </p:spPr>
        <p:txBody>
          <a:bodyPr/>
          <a:lstStyle>
            <a:lvl1pPr algn="ctr">
              <a:defRPr sz="2800" b="1">
                <a:solidFill>
                  <a:schemeClr val="tx1"/>
                </a:solidFill>
                <a:effectLst/>
                <a:latin typeface="Calibri" panose="020F0502020204030204" pitchFamily="34" charset="0"/>
              </a:defRPr>
            </a:lvl1pPr>
          </a:lstStyle>
          <a:p>
            <a:r>
              <a:rPr lang="tr-TR" dirty="0"/>
              <a:t>Asıl başlık stili için tıklatın</a:t>
            </a:r>
          </a:p>
        </p:txBody>
      </p:sp>
      <p:sp>
        <p:nvSpPr>
          <p:cNvPr id="3" name="2 Metin Yer Tutucusu"/>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
        <p:nvSpPr>
          <p:cNvPr id="4" name="3 İçerik Yer Tutucusu"/>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5" name="4 Metin Yer Tutucusu"/>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C51D1750-B23B-4DF6-BEF8-2B2D7A1F4E89}" type="datetime1">
              <a:rPr lang="tr-TR" smtClean="0"/>
              <a:pPr>
                <a:defRPr/>
              </a:pPr>
              <a:t>8.04.2018</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22BFCD81-8A61-4B9A-895C-BC5EE3351209}" type="slidenum">
              <a:rPr lang="tr-TR"/>
              <a:pPr>
                <a:defRPr/>
              </a:pPr>
              <a:t>‹#›</a:t>
            </a:fld>
            <a:endParaRPr lang="tr-TR"/>
          </a:p>
        </p:txBody>
      </p:sp>
    </p:spTree>
    <p:extLst>
      <p:ext uri="{BB962C8B-B14F-4D97-AF65-F5344CB8AC3E}">
        <p14:creationId xmlns:p14="http://schemas.microsoft.com/office/powerpoint/2010/main" val="142576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CF3558A3-2CA6-4195-8F85-D9654EAF5DA4}" type="datetime1">
              <a:rPr lang="tr-TR" smtClean="0"/>
              <a:pPr>
                <a:defRPr/>
              </a:pPr>
              <a:t>8.04.2018</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cs typeface="Arial" pitchFamily="34" charset="0"/>
              </a:defRPr>
            </a:lvl1pPr>
          </a:lstStyle>
          <a:p>
            <a:pPr>
              <a:defRPr/>
            </a:pPr>
            <a:fld id="{BEDE14B9-C591-445B-8F2E-CBCCD714B597}" type="slidenum">
              <a:rPr lang="tr-TR"/>
              <a:pPr>
                <a:defRPr/>
              </a:pPr>
              <a:t>‹#›</a:t>
            </a:fld>
            <a:endParaRPr lang="tr-TR"/>
          </a:p>
        </p:txBody>
      </p:sp>
    </p:spTree>
    <p:extLst>
      <p:ext uri="{BB962C8B-B14F-4D97-AF65-F5344CB8AC3E}">
        <p14:creationId xmlns:p14="http://schemas.microsoft.com/office/powerpoint/2010/main" val="24358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fld id="{5AFC557B-BB05-449F-9DD6-14E12FACE70C}" type="datetime1">
              <a:rPr lang="tr-TR" smtClean="0"/>
              <a:pPr>
                <a:defRPr/>
              </a:pPr>
              <a:t>8.04.2018</a:t>
            </a:fld>
            <a:endParaRPr lang="tr-TR"/>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4" name="Rectangle 6"/>
          <p:cNvSpPr>
            <a:spLocks noGrp="1" noChangeArrowheads="1"/>
          </p:cNvSpPr>
          <p:nvPr>
            <p:ph type="sldNum" sz="quarter" idx="12"/>
          </p:nvPr>
        </p:nvSpPr>
        <p:spPr/>
        <p:txBody>
          <a:bodyPr/>
          <a:lstStyle>
            <a:lvl1pPr>
              <a:defRPr>
                <a:cs typeface="Arial" pitchFamily="34" charset="0"/>
              </a:defRPr>
            </a:lvl1pPr>
          </a:lstStyle>
          <a:p>
            <a:pPr>
              <a:defRPr/>
            </a:pPr>
            <a:fld id="{DA1787BD-C91B-414F-A3B9-C9C9CADC1B28}" type="slidenum">
              <a:rPr lang="tr-TR"/>
              <a:pPr>
                <a:defRPr/>
              </a:pPr>
              <a:t>‹#›</a:t>
            </a:fld>
            <a:endParaRPr lang="tr-TR"/>
          </a:p>
        </p:txBody>
      </p:sp>
      <p:pic>
        <p:nvPicPr>
          <p:cNvPr id="5" name="Picture 3" descr="C:\Users\Bahar TUNCER\Desktop\Resim1.png"/>
          <p:cNvPicPr>
            <a:picLocks noChangeAspect="1" noChangeArrowheads="1"/>
          </p:cNvPicPr>
          <p:nvPr userDrawn="1"/>
        </p:nvPicPr>
        <p:blipFill>
          <a:blip r:embed="rId2" cstate="print"/>
          <a:srcRect/>
          <a:stretch>
            <a:fillRect/>
          </a:stretch>
        </p:blipFill>
        <p:spPr bwMode="auto">
          <a:xfrm>
            <a:off x="-47753" y="-47624"/>
            <a:ext cx="9207500" cy="7005017"/>
          </a:xfrm>
          <a:prstGeom prst="rect">
            <a:avLst/>
          </a:prstGeom>
          <a:noFill/>
          <a:ln w="9525">
            <a:noFill/>
            <a:miter lim="800000"/>
            <a:headEnd/>
            <a:tailEnd/>
          </a:ln>
        </p:spPr>
      </p:pic>
    </p:spTree>
    <p:extLst>
      <p:ext uri="{BB962C8B-B14F-4D97-AF65-F5344CB8AC3E}">
        <p14:creationId xmlns:p14="http://schemas.microsoft.com/office/powerpoint/2010/main" val="147104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2"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A5516A98-3CD0-463F-B693-0C97E1C4CD75}" type="datetime1">
              <a:rPr lang="tr-TR" smtClean="0"/>
              <a:pPr>
                <a:defRPr/>
              </a:pPr>
              <a:t>8.04.2018</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2EF62240-563E-4F9E-AF7D-49F7BDE2806E}" type="slidenum">
              <a:rPr lang="tr-TR"/>
              <a:pPr>
                <a:defRPr/>
              </a:pPr>
              <a:t>‹#›</a:t>
            </a:fld>
            <a:endParaRPr lang="tr-TR"/>
          </a:p>
        </p:txBody>
      </p:sp>
    </p:spTree>
    <p:extLst>
      <p:ext uri="{BB962C8B-B14F-4D97-AF65-F5344CB8AC3E}">
        <p14:creationId xmlns:p14="http://schemas.microsoft.com/office/powerpoint/2010/main" val="608194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cstate="print"/>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322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22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000000"/>
                  </a:outerShdw>
                </a:effectLst>
                <a:latin typeface="Arial" charset="0"/>
                <a:cs typeface="+mn-cs"/>
              </a:defRPr>
            </a:lvl1pPr>
          </a:lstStyle>
          <a:p>
            <a:pPr>
              <a:defRPr/>
            </a:pPr>
            <a:fld id="{AC7BF377-D377-4466-A860-D905CC319055}" type="datetime1">
              <a:rPr lang="tr-TR" smtClean="0"/>
              <a:pPr>
                <a:defRPr/>
              </a:pPr>
              <a:t>8.04.2018</a:t>
            </a:fld>
            <a:endParaRPr lang="tr-TR"/>
          </a:p>
        </p:txBody>
      </p:sp>
      <p:sp>
        <p:nvSpPr>
          <p:cNvPr id="322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000000"/>
                  </a:outerShdw>
                </a:effectLst>
                <a:latin typeface="Arial" charset="0"/>
                <a:cs typeface="+mn-cs"/>
              </a:defRPr>
            </a:lvl1pPr>
          </a:lstStyle>
          <a:p>
            <a:pPr>
              <a:defRPr/>
            </a:pPr>
            <a:endParaRPr lang="tr-TR"/>
          </a:p>
        </p:txBody>
      </p:sp>
      <p:sp>
        <p:nvSpPr>
          <p:cNvPr id="322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000000"/>
                  </a:outerShdw>
                </a:effectLst>
                <a:latin typeface="Arial" charset="0"/>
                <a:cs typeface="+mn-cs"/>
              </a:defRPr>
            </a:lvl1pPr>
          </a:lstStyle>
          <a:p>
            <a:pPr>
              <a:defRPr/>
            </a:pPr>
            <a:fld id="{64117F58-BED4-4509-A595-D73440808395}" type="slidenum">
              <a:rPr lang="tr-TR"/>
              <a:pPr>
                <a:defRPr/>
              </a:pPr>
              <a:t>‹#›</a:t>
            </a:fld>
            <a:endParaRPr lang="tr-TR"/>
          </a:p>
        </p:txBody>
      </p:sp>
    </p:spTree>
    <p:extLst>
      <p:ext uri="{BB962C8B-B14F-4D97-AF65-F5344CB8AC3E}">
        <p14:creationId xmlns:p14="http://schemas.microsoft.com/office/powerpoint/2010/main" val="2519050743"/>
      </p:ext>
    </p:extLst>
  </p:cSld>
  <p:clrMap bg1="dk2" tx1="lt1" bg2="dk1"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4 Metin kutusu"/>
          <p:cNvSpPr txBox="1">
            <a:spLocks noChangeArrowheads="1"/>
          </p:cNvSpPr>
          <p:nvPr/>
        </p:nvSpPr>
        <p:spPr bwMode="auto">
          <a:xfrm>
            <a:off x="2267744" y="4365104"/>
            <a:ext cx="6768752" cy="1384995"/>
          </a:xfrm>
          <a:prstGeom prst="rect">
            <a:avLst/>
          </a:prstGeom>
          <a:noFill/>
          <a:ln w="9525">
            <a:noFill/>
            <a:miter lim="800000"/>
            <a:headEnd/>
            <a:tailEnd/>
          </a:ln>
        </p:spPr>
        <p:txBody>
          <a:bodyPr wrap="square">
            <a:spAutoFit/>
          </a:bodyPr>
          <a:lstStyle/>
          <a:p>
            <a:pPr algn="ctr"/>
            <a:r>
              <a:rPr lang="tr-TR" altLang="tr-TR" sz="2000" b="1" dirty="0">
                <a:latin typeface="+mj-lt"/>
                <a:cs typeface="Times New Roman" panose="02020603050405020304" pitchFamily="18" charset="0"/>
              </a:rPr>
              <a:t> </a:t>
            </a:r>
            <a:r>
              <a:rPr lang="tr-TR" altLang="tr-TR" sz="2800" b="1" dirty="0">
                <a:latin typeface="+mj-lt"/>
                <a:cs typeface="Times New Roman" panose="02020603050405020304" pitchFamily="18" charset="0"/>
              </a:rPr>
              <a:t>EĞİTİM VE ÖĞRETİMDE YENİLİKÇİLİK ÖDÜLLERİ</a:t>
            </a:r>
          </a:p>
          <a:p>
            <a:pPr algn="ctr"/>
            <a:r>
              <a:rPr lang="tr-TR" altLang="tr-TR" sz="2800" b="1" dirty="0">
                <a:latin typeface="+mj-lt"/>
                <a:cs typeface="Times New Roman" panose="02020603050405020304" pitchFamily="18" charset="0"/>
              </a:rPr>
              <a:t>RAPOR FORMATI</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499176" cy="4525963"/>
          </a:xfrm>
        </p:spPr>
        <p:txBody>
          <a:bodyPr/>
          <a:lstStyle/>
          <a:p>
            <a:pPr algn="ctr"/>
            <a:r>
              <a:rPr lang="tr-TR" dirty="0"/>
              <a:t>Proje üyeleri, paydaşlar sürecin her aşamasına aktif olarak </a:t>
            </a:r>
            <a:r>
              <a:rPr lang="tr-TR" b="1" dirty="0">
                <a:solidFill>
                  <a:srgbClr val="0070C0"/>
                </a:solidFill>
              </a:rPr>
              <a:t>katılmış</a:t>
            </a:r>
            <a:r>
              <a:rPr lang="tr-TR" dirty="0"/>
              <a:t> mı?</a:t>
            </a:r>
          </a:p>
          <a:p>
            <a:pPr algn="ctr"/>
            <a:endParaRPr lang="tr-TR" dirty="0"/>
          </a:p>
          <a:p>
            <a:pPr algn="ctr"/>
            <a:r>
              <a:rPr lang="tr-TR" dirty="0"/>
              <a:t>Hedef kitle ile yeterli </a:t>
            </a:r>
            <a:r>
              <a:rPr lang="tr-TR" b="1" dirty="0">
                <a:solidFill>
                  <a:srgbClr val="0070C0"/>
                </a:solidFill>
              </a:rPr>
              <a:t>iletişim</a:t>
            </a:r>
            <a:r>
              <a:rPr lang="tr-TR" dirty="0"/>
              <a:t> sağlanmış mı?</a:t>
            </a:r>
          </a:p>
          <a:p>
            <a:pPr algn="ctr"/>
            <a:endParaRPr lang="tr-TR" dirty="0"/>
          </a:p>
          <a:p>
            <a:pPr algn="ctr"/>
            <a:r>
              <a:rPr lang="tr-TR" dirty="0"/>
              <a:t>Paydaş kapsamı </a:t>
            </a:r>
            <a:r>
              <a:rPr lang="tr-TR" b="1" dirty="0">
                <a:solidFill>
                  <a:srgbClr val="0070C0"/>
                </a:solidFill>
              </a:rPr>
              <a:t>geniş</a:t>
            </a:r>
            <a:r>
              <a:rPr lang="tr-TR" dirty="0"/>
              <a:t> tutulmuş mu?.</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10</a:t>
            </a:fld>
            <a:endParaRPr lang="tr-TR"/>
          </a:p>
        </p:txBody>
      </p:sp>
    </p:spTree>
    <p:extLst>
      <p:ext uri="{BB962C8B-B14F-4D97-AF65-F5344CB8AC3E}">
        <p14:creationId xmlns:p14="http://schemas.microsoft.com/office/powerpoint/2010/main" val="277993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sp>
        <p:nvSpPr>
          <p:cNvPr id="3" name="İçerik Yer Tutucusu 2"/>
          <p:cNvSpPr>
            <a:spLocks noGrp="1"/>
          </p:cNvSpPr>
          <p:nvPr>
            <p:ph sz="half" idx="1"/>
          </p:nvPr>
        </p:nvSpPr>
        <p:spPr>
          <a:xfrm>
            <a:off x="457200" y="1196752"/>
            <a:ext cx="4038600" cy="5328592"/>
          </a:xfrm>
        </p:spPr>
        <p:txBody>
          <a:bodyPr/>
          <a:lstStyle/>
          <a:p>
            <a:r>
              <a:rPr lang="tr-TR" sz="2400" dirty="0"/>
              <a:t>Bu süreçte </a:t>
            </a:r>
            <a:r>
              <a:rPr lang="tr-TR" sz="2400" b="1" dirty="0">
                <a:solidFill>
                  <a:srgbClr val="FF0000"/>
                </a:solidFill>
              </a:rPr>
              <a:t>okul aile birliği  üyeleri ve velilerle  </a:t>
            </a:r>
            <a:r>
              <a:rPr lang="tr-TR" sz="2400" dirty="0"/>
              <a:t>sık sık bir araya gelinmiştir.  Yine  sene başında  yapılan  öğretmenler kurulu  toplantısında  bu konu masaya yatırılmıştır. </a:t>
            </a:r>
          </a:p>
          <a:p>
            <a:r>
              <a:rPr lang="tr-TR" sz="2400" dirty="0"/>
              <a:t>Çalışma </a:t>
            </a:r>
            <a:r>
              <a:rPr lang="tr-TR" sz="2400" b="1" dirty="0">
                <a:solidFill>
                  <a:srgbClr val="FF0000"/>
                </a:solidFill>
              </a:rPr>
              <a:t>Web Yayın </a:t>
            </a:r>
            <a:r>
              <a:rPr lang="tr-TR" sz="2400" b="1" dirty="0" err="1">
                <a:solidFill>
                  <a:srgbClr val="FF0000"/>
                </a:solidFill>
              </a:rPr>
              <a:t>Yönergesi’ne</a:t>
            </a:r>
            <a:r>
              <a:rPr lang="tr-TR" sz="2400" b="1" dirty="0">
                <a:solidFill>
                  <a:srgbClr val="FF0000"/>
                </a:solidFill>
              </a:rPr>
              <a:t> göre </a:t>
            </a:r>
            <a:r>
              <a:rPr lang="tr-TR" sz="2400" dirty="0"/>
              <a:t>yapılmakta, interaktif ortamda ve haftanın 7 günü hizmet verilmektedir.</a:t>
            </a:r>
          </a:p>
        </p:txBody>
      </p:sp>
      <p:sp>
        <p:nvSpPr>
          <p:cNvPr id="4" name="İçerik Yer Tutucusu 3"/>
          <p:cNvSpPr>
            <a:spLocks noGrp="1"/>
          </p:cNvSpPr>
          <p:nvPr>
            <p:ph sz="half" idx="2"/>
          </p:nvPr>
        </p:nvSpPr>
        <p:spPr>
          <a:xfrm>
            <a:off x="4648200" y="1124744"/>
            <a:ext cx="4038600" cy="4895056"/>
          </a:xfrm>
        </p:spPr>
        <p:txBody>
          <a:bodyPr/>
          <a:lstStyle/>
          <a:p>
            <a:r>
              <a:rPr lang="tr-TR" sz="2000" dirty="0"/>
              <a:t>Çalışma, </a:t>
            </a:r>
            <a:r>
              <a:rPr lang="tr-TR" sz="2000" b="1" dirty="0">
                <a:solidFill>
                  <a:srgbClr val="FF0000"/>
                </a:solidFill>
              </a:rPr>
              <a:t>İl Milli Eğitim Müdür Yardımcısı Başkanlığında, Maarif Müfettişleri Başkanlığı, İlçe Milli Eğitim Müdürlükleri ve İl Takip ve Koordinasyon Ekibi ile birlikte </a:t>
            </a:r>
            <a:r>
              <a:rPr lang="tr-TR" sz="2000" dirty="0"/>
              <a:t>yürütülmektedir. İl Takip ve Koordinasyon Ekibinin hazırladığı çalışma takvimi doğrultusunda, ikişer kişilik ekiplerden oluşan İzleme, Değerlendirme ve Rehberlik Ekipleri ile okul ziyaretlerini gerçekleştirir ve gerekli bilgilendirme ve rehberlik çalışmalarını yaparak Optik Formları doldururlar.</a:t>
            </a:r>
          </a:p>
          <a:p>
            <a:endParaRPr lang="tr-TR" dirty="0"/>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11</a:t>
            </a:fld>
            <a:endParaRPr lang="tr-TR"/>
          </a:p>
        </p:txBody>
      </p:sp>
    </p:spTree>
    <p:extLst>
      <p:ext uri="{BB962C8B-B14F-4D97-AF65-F5344CB8AC3E}">
        <p14:creationId xmlns:p14="http://schemas.microsoft.com/office/powerpoint/2010/main" val="2695705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283152" cy="4525963"/>
          </a:xfrm>
        </p:spPr>
        <p:txBody>
          <a:bodyPr/>
          <a:lstStyle/>
          <a:p>
            <a:pPr algn="ctr"/>
            <a:r>
              <a:rPr lang="tr-TR" sz="2200" b="1" dirty="0"/>
              <a:t>Seçilecek yöntemler ve kullanılacak materyal projenin amaç ve kapsamına uygun seçilmelidir. </a:t>
            </a:r>
          </a:p>
          <a:p>
            <a:pPr algn="ctr"/>
            <a:endParaRPr lang="tr-TR" sz="2200" b="1" dirty="0"/>
          </a:p>
          <a:p>
            <a:pPr algn="ctr"/>
            <a:r>
              <a:rPr lang="tr-TR" sz="2200" b="1" dirty="0"/>
              <a:t>Yapılacak ölçümler (ya da derlenecek veriler), kurulacak ilişkiler ayrıntılı biçimde anlatılmalıdır.  </a:t>
            </a:r>
          </a:p>
          <a:p>
            <a:pPr marL="0" indent="0" algn="ctr">
              <a:buNone/>
            </a:pPr>
            <a:endParaRPr lang="tr-TR" sz="2200" b="1" dirty="0"/>
          </a:p>
          <a:p>
            <a:pPr algn="ctr"/>
            <a:r>
              <a:rPr lang="tr-TR" sz="2200" b="1" dirty="0"/>
              <a:t>Sonuçların nasıl analiz edileceği, kullanılacak istatistiksel yöntemler ile bağlantılı olarak açık ve net bir şekilde ortaya konmalıdır. </a:t>
            </a:r>
          </a:p>
          <a:p>
            <a:endParaRPr lang="tr-TR" dirty="0"/>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12</a:t>
            </a:fld>
            <a:endParaRPr lang="tr-TR"/>
          </a:p>
        </p:txBody>
      </p:sp>
    </p:spTree>
    <p:extLst>
      <p:ext uri="{BB962C8B-B14F-4D97-AF65-F5344CB8AC3E}">
        <p14:creationId xmlns:p14="http://schemas.microsoft.com/office/powerpoint/2010/main" val="2431691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 İfadeler</a:t>
            </a:r>
          </a:p>
        </p:txBody>
      </p:sp>
      <p:sp>
        <p:nvSpPr>
          <p:cNvPr id="3" name="İçerik Yer Tutucusu 2"/>
          <p:cNvSpPr>
            <a:spLocks noGrp="1"/>
          </p:cNvSpPr>
          <p:nvPr>
            <p:ph sz="half" idx="1"/>
          </p:nvPr>
        </p:nvSpPr>
        <p:spPr>
          <a:xfrm>
            <a:off x="447328" y="1268760"/>
            <a:ext cx="4114800" cy="3384376"/>
          </a:xfrm>
        </p:spPr>
        <p:style>
          <a:lnRef idx="1">
            <a:schemeClr val="accent1"/>
          </a:lnRef>
          <a:fillRef idx="2">
            <a:schemeClr val="accent1"/>
          </a:fillRef>
          <a:effectRef idx="1">
            <a:schemeClr val="accent1"/>
          </a:effectRef>
          <a:fontRef idx="minor">
            <a:schemeClr val="dk1"/>
          </a:fontRef>
        </p:style>
        <p:txBody>
          <a:bodyPr/>
          <a:lstStyle/>
          <a:p>
            <a:r>
              <a:rPr lang="tr-TR" sz="2000" dirty="0"/>
              <a:t>Katılımcılara grup halinde “……..Eğitimi Programı” uygulanmıştır. Program uygulandıktan sonra aynı öğrenciler ile tekrar </a:t>
            </a:r>
            <a:r>
              <a:rPr lang="tr-TR" sz="2000" b="1" dirty="0">
                <a:solidFill>
                  <a:srgbClr val="FF0000"/>
                </a:solidFill>
              </a:rPr>
              <a:t>bireysel görüşmeler</a:t>
            </a:r>
            <a:r>
              <a:rPr lang="tr-TR" sz="2000" dirty="0"/>
              <a:t> yapılarak, programdan önce uygulanan </a:t>
            </a:r>
            <a:r>
              <a:rPr lang="tr-TR" sz="2000" b="1" dirty="0">
                <a:solidFill>
                  <a:srgbClr val="FF0000"/>
                </a:solidFill>
              </a:rPr>
              <a:t>anket</a:t>
            </a:r>
            <a:r>
              <a:rPr lang="tr-TR" sz="2000" dirty="0"/>
              <a:t> tekrar uygulanmıştır. Konu ile ilgili bilgiler ölçülmüş ve elde edilen veriler son test olarak kayıt edilmiştir.</a:t>
            </a:r>
          </a:p>
        </p:txBody>
      </p:sp>
      <p:sp>
        <p:nvSpPr>
          <p:cNvPr id="4" name="İçerik Yer Tutucusu 3"/>
          <p:cNvSpPr>
            <a:spLocks noGrp="1"/>
          </p:cNvSpPr>
          <p:nvPr>
            <p:ph sz="half" idx="2"/>
          </p:nvPr>
        </p:nvSpPr>
        <p:spPr>
          <a:xfrm>
            <a:off x="4648200" y="4473134"/>
            <a:ext cx="4038600" cy="1410673"/>
          </a:xfrm>
        </p:spPr>
        <p:style>
          <a:lnRef idx="2">
            <a:schemeClr val="accent4">
              <a:shade val="50000"/>
            </a:schemeClr>
          </a:lnRef>
          <a:fillRef idx="1">
            <a:schemeClr val="accent4"/>
          </a:fillRef>
          <a:effectRef idx="0">
            <a:schemeClr val="accent4"/>
          </a:effectRef>
          <a:fontRef idx="minor">
            <a:schemeClr val="lt1"/>
          </a:fontRef>
        </p:style>
        <p:txBody>
          <a:bodyPr/>
          <a:lstStyle/>
          <a:p>
            <a:r>
              <a:rPr lang="tr-TR" sz="2000" dirty="0"/>
              <a:t>Çalışmadaki görev dağılımı; 11.Sınıf Alan öğrencileri alan şefleri, öğretmenleri, okul rehber öğretmeni ve okul idaresi.</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13</a:t>
            </a:fld>
            <a:endParaRPr lang="tr-TR"/>
          </a:p>
        </p:txBody>
      </p:sp>
      <p:sp>
        <p:nvSpPr>
          <p:cNvPr id="7" name="Dikdörtgen 6"/>
          <p:cNvSpPr/>
          <p:nvPr/>
        </p:nvSpPr>
        <p:spPr>
          <a:xfrm>
            <a:off x="468313" y="4725144"/>
            <a:ext cx="4093815"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eaLnBrk="0" hangingPunct="0">
              <a:spcBef>
                <a:spcPct val="20000"/>
              </a:spcBef>
              <a:buFont typeface="Arial" charset="0"/>
              <a:buChar char="•"/>
            </a:pPr>
            <a:r>
              <a:rPr lang="tr-TR" sz="2000" dirty="0">
                <a:solidFill>
                  <a:prstClr val="black"/>
                </a:solidFill>
                <a:latin typeface="Calibri"/>
                <a:cs typeface="+mn-cs"/>
              </a:rPr>
              <a:t>Çalışma kapsamında; Stratejik plan ve Öz değerlendirmeyi hazırlarken </a:t>
            </a:r>
            <a:r>
              <a:rPr lang="tr-TR" sz="2000" b="1" dirty="0" err="1">
                <a:solidFill>
                  <a:srgbClr val="FF0000"/>
                </a:solidFill>
                <a:latin typeface="Calibri"/>
                <a:cs typeface="+mn-cs"/>
              </a:rPr>
              <a:t>Anketmatik</a:t>
            </a:r>
            <a:r>
              <a:rPr lang="tr-TR" sz="2000" b="1" dirty="0">
                <a:solidFill>
                  <a:srgbClr val="FF0000"/>
                </a:solidFill>
                <a:latin typeface="Calibri"/>
                <a:cs typeface="+mn-cs"/>
              </a:rPr>
              <a:t> Programı,  GZFT (SWOT) analizini </a:t>
            </a:r>
          </a:p>
        </p:txBody>
      </p:sp>
      <p:sp>
        <p:nvSpPr>
          <p:cNvPr id="8" name="Dikdörtgen 7"/>
          <p:cNvSpPr/>
          <p:nvPr/>
        </p:nvSpPr>
        <p:spPr>
          <a:xfrm>
            <a:off x="4658858" y="1313938"/>
            <a:ext cx="4039057"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dirty="0"/>
              <a:t>Çalışmalarımıza başlamadan önce okulumuzda alınacak kararlarla ilgili toplantıya paydaşları temsilen kimlerin katılacağı gönüllülük esasına göre </a:t>
            </a:r>
            <a:r>
              <a:rPr lang="tr-TR" b="1" dirty="0">
                <a:solidFill>
                  <a:srgbClr val="FF0000"/>
                </a:solidFill>
              </a:rPr>
              <a:t>seçimle</a:t>
            </a:r>
            <a:r>
              <a:rPr lang="tr-TR" dirty="0"/>
              <a:t> belirlenmiştir. </a:t>
            </a:r>
          </a:p>
        </p:txBody>
      </p:sp>
      <p:sp>
        <p:nvSpPr>
          <p:cNvPr id="9" name="Dikdörtgen 8"/>
          <p:cNvSpPr/>
          <p:nvPr/>
        </p:nvSpPr>
        <p:spPr>
          <a:xfrm>
            <a:off x="4648202" y="3029368"/>
            <a:ext cx="4049713" cy="1200329"/>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tr-TR" dirty="0"/>
              <a:t>Araştırma evremizi okulumuz öğrencileri oluşturmaktadır. Örneklem olarak 12. Sınıf öğrencileri belirlenmiştir</a:t>
            </a:r>
          </a:p>
        </p:txBody>
      </p:sp>
    </p:spTree>
    <p:extLst>
      <p:ext uri="{BB962C8B-B14F-4D97-AF65-F5344CB8AC3E}">
        <p14:creationId xmlns:p14="http://schemas.microsoft.com/office/powerpoint/2010/main" val="535893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 İfadeler</a:t>
            </a:r>
          </a:p>
        </p:txBody>
      </p:sp>
      <p:sp>
        <p:nvSpPr>
          <p:cNvPr id="3" name="İçerik Yer Tutucusu 2"/>
          <p:cNvSpPr>
            <a:spLocks noGrp="1"/>
          </p:cNvSpPr>
          <p:nvPr>
            <p:ph sz="half" idx="1"/>
          </p:nvPr>
        </p:nvSpPr>
        <p:spPr>
          <a:xfrm>
            <a:off x="358714" y="1124744"/>
            <a:ext cx="4038600" cy="4525963"/>
          </a:xfrm>
        </p:spPr>
        <p:txBody>
          <a:bodyPr/>
          <a:lstStyle/>
          <a:p>
            <a:r>
              <a:rPr lang="tr-TR" sz="1600" dirty="0">
                <a:solidFill>
                  <a:schemeClr val="accent6">
                    <a:lumMod val="75000"/>
                  </a:schemeClr>
                </a:solidFill>
              </a:rPr>
              <a:t>Çalışma 2014-2015 eğitim ve öğretim yılı bahar döneminde uygulanmıştır. Eğitimin teorik kısmı çocuklara grup şeklinde uygulanmıştır. Uygulama kısmında ise bazı konular çocuklara bireysel olarak verilmiştir. </a:t>
            </a:r>
          </a:p>
          <a:p>
            <a:r>
              <a:rPr lang="tr-TR" sz="1600" dirty="0">
                <a:solidFill>
                  <a:schemeClr val="accent1">
                    <a:lumMod val="75000"/>
                  </a:schemeClr>
                </a:solidFill>
              </a:rPr>
              <a:t>Tanı-Koru-Yaşat ekibi olarak ilkönce konu ile ilgili farkındalık oluşturmak için pano hazırladık. Panoyu belirli aralıklarla güncelledik. Yine çalışma konusuna dikkat çekerek ilgi uyandırmak, öğrencilerimize ekip çalışması ruhu ve aidiyet duygusu kazandırmak amacıyla, tasarladığımız tişört ve şapkalar bastırdık. </a:t>
            </a:r>
          </a:p>
        </p:txBody>
      </p:sp>
      <p:graphicFrame>
        <p:nvGraphicFramePr>
          <p:cNvPr id="7" name="İçerik Yer Tutucusu 6"/>
          <p:cNvGraphicFramePr>
            <a:graphicFrameLocks noGrp="1"/>
          </p:cNvGraphicFramePr>
          <p:nvPr>
            <p:ph sz="half" idx="2"/>
            <p:extLst>
              <p:ext uri="{D42A27DB-BD31-4B8C-83A1-F6EECF244321}">
                <p14:modId xmlns:p14="http://schemas.microsoft.com/office/powerpoint/2010/main" val="2890904610"/>
              </p:ext>
            </p:extLst>
          </p:nvPr>
        </p:nvGraphicFramePr>
        <p:xfrm>
          <a:off x="4397316" y="1196753"/>
          <a:ext cx="4423157" cy="5338239"/>
        </p:xfrm>
        <a:graphic>
          <a:graphicData uri="http://schemas.openxmlformats.org/drawingml/2006/table">
            <a:tbl>
              <a:tblPr/>
              <a:tblGrid>
                <a:gridCol w="783845">
                  <a:extLst>
                    <a:ext uri="{9D8B030D-6E8A-4147-A177-3AD203B41FA5}">
                      <a16:colId xmlns:a16="http://schemas.microsoft.com/office/drawing/2014/main" val="20000"/>
                    </a:ext>
                  </a:extLst>
                </a:gridCol>
                <a:gridCol w="522258">
                  <a:extLst>
                    <a:ext uri="{9D8B030D-6E8A-4147-A177-3AD203B41FA5}">
                      <a16:colId xmlns:a16="http://schemas.microsoft.com/office/drawing/2014/main" val="20001"/>
                    </a:ext>
                  </a:extLst>
                </a:gridCol>
                <a:gridCol w="389860">
                  <a:extLst>
                    <a:ext uri="{9D8B030D-6E8A-4147-A177-3AD203B41FA5}">
                      <a16:colId xmlns:a16="http://schemas.microsoft.com/office/drawing/2014/main" val="20002"/>
                    </a:ext>
                  </a:extLst>
                </a:gridCol>
                <a:gridCol w="494947">
                  <a:extLst>
                    <a:ext uri="{9D8B030D-6E8A-4147-A177-3AD203B41FA5}">
                      <a16:colId xmlns:a16="http://schemas.microsoft.com/office/drawing/2014/main" val="20003"/>
                    </a:ext>
                  </a:extLst>
                </a:gridCol>
                <a:gridCol w="1128634">
                  <a:extLst>
                    <a:ext uri="{9D8B030D-6E8A-4147-A177-3AD203B41FA5}">
                      <a16:colId xmlns:a16="http://schemas.microsoft.com/office/drawing/2014/main" val="20004"/>
                    </a:ext>
                  </a:extLst>
                </a:gridCol>
                <a:gridCol w="1103613">
                  <a:extLst>
                    <a:ext uri="{9D8B030D-6E8A-4147-A177-3AD203B41FA5}">
                      <a16:colId xmlns:a16="http://schemas.microsoft.com/office/drawing/2014/main" val="20005"/>
                    </a:ext>
                  </a:extLst>
                </a:gridCol>
              </a:tblGrid>
              <a:tr h="1492375">
                <a:tc>
                  <a:txBody>
                    <a:bodyPr/>
                    <a:lstStyle/>
                    <a:p>
                      <a:pPr>
                        <a:lnSpc>
                          <a:spcPct val="115000"/>
                        </a:lnSpc>
                        <a:spcAft>
                          <a:spcPts val="0"/>
                        </a:spcAft>
                      </a:pPr>
                      <a:r>
                        <a:rPr lang="tr-TR" sz="1000" b="1" dirty="0">
                          <a:solidFill>
                            <a:srgbClr val="000000"/>
                          </a:solidFill>
                          <a:effectLst/>
                          <a:latin typeface="Book Antiqua"/>
                          <a:ea typeface="Book Antiqua"/>
                          <a:cs typeface="Book Antiqua"/>
                        </a:rPr>
                        <a:t>Çeşitli Kitapların konulması</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tr-TR" sz="1000" b="1">
                          <a:effectLst/>
                          <a:latin typeface="Book Antiqua"/>
                          <a:ea typeface="Book Antiqua"/>
                          <a:cs typeface="Book Antiqua"/>
                        </a:rPr>
                        <a:t>09/12/2013</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06/01/2014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Proje Ekibi</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Var olan ve Kaymakamlığımızca temin edilmiş olan 1000 adet kitap yerleştirilmiştir.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Okul kütüphanesinde bulunan ve Kaymakamlığımızca alınan kitaplar raflara yerleştirilmiştir.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867998">
                <a:tc>
                  <a:txBody>
                    <a:bodyPr/>
                    <a:lstStyle/>
                    <a:p>
                      <a:pPr>
                        <a:lnSpc>
                          <a:spcPct val="115000"/>
                        </a:lnSpc>
                        <a:spcAft>
                          <a:spcPts val="0"/>
                        </a:spcAft>
                      </a:pPr>
                      <a:r>
                        <a:rPr lang="tr-TR" sz="1000" b="1" dirty="0">
                          <a:solidFill>
                            <a:srgbClr val="000000"/>
                          </a:solidFill>
                          <a:effectLst/>
                          <a:latin typeface="Book Antiqua"/>
                          <a:ea typeface="Book Antiqua"/>
                          <a:cs typeface="Book Antiqua"/>
                        </a:rPr>
                        <a:t>Öğrenci ve Velilerin Davet Edilmesi ve Kullanıma Açılması</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06/01/2014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10/01/2014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Proje Ekibi</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Okulumuz öğrencileri, velileri, Kaymakam, Belediye Bşk. ve İlçe Milli Eğt. Md.nün katılımı ile açılış yapılmıştır.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Öğrenci velilerine davetiye gönderilerek kullanıma açılmıştır.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977866">
                <a:tc>
                  <a:txBody>
                    <a:bodyPr/>
                    <a:lstStyle/>
                    <a:p>
                      <a:pPr>
                        <a:lnSpc>
                          <a:spcPct val="115000"/>
                        </a:lnSpc>
                        <a:spcAft>
                          <a:spcPts val="0"/>
                        </a:spcAft>
                      </a:pPr>
                      <a:r>
                        <a:rPr lang="tr-TR" sz="1000" b="1">
                          <a:solidFill>
                            <a:srgbClr val="000000"/>
                          </a:solidFill>
                          <a:effectLst/>
                          <a:latin typeface="Book Antiqua"/>
                          <a:ea typeface="Book Antiqua"/>
                          <a:cs typeface="Book Antiqua"/>
                        </a:rPr>
                        <a:t>Öğretmen, Öğrenci ve Velilerce Plan Dahilinde Dönem Sonuna Kadar Kullanılması</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06/01/2014</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13/06/2014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Proje Ekibi</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Okuma günleri düzenlenmiş, öğrenci ve öğrenci velilerin kullanması sağlanmıştır.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Okuma günleri düzenlenmiş, öğrenciler, veliler birlikte faydalanması sağlanmıştır.</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14</a:t>
            </a:fld>
            <a:endParaRPr lang="tr-TR"/>
          </a:p>
        </p:txBody>
      </p:sp>
      <p:sp>
        <p:nvSpPr>
          <p:cNvPr id="8" name="Dikdörtgen 7"/>
          <p:cNvSpPr/>
          <p:nvPr/>
        </p:nvSpPr>
        <p:spPr>
          <a:xfrm>
            <a:off x="467150" y="4906666"/>
            <a:ext cx="3744416"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tr-TR" sz="1400" dirty="0"/>
              <a:t>Bedensel engellilerin ihtiyaç analizi yapıldı.</a:t>
            </a:r>
          </a:p>
          <a:p>
            <a:r>
              <a:rPr lang="tr-TR" sz="1400" dirty="0"/>
              <a:t>İhtiyaç sahipleri tespit edildi.</a:t>
            </a:r>
          </a:p>
          <a:p>
            <a:r>
              <a:rPr lang="tr-TR" sz="1400" dirty="0"/>
              <a:t>Daha önce enstrüman çalmayı bilmeyen 8 öğrenciye eğitim verildi. </a:t>
            </a:r>
          </a:p>
          <a:p>
            <a:r>
              <a:rPr lang="tr-TR" sz="1400" dirty="0"/>
              <a:t>Enstrüman çalmayı bilen 5 öğrenci de geliştirildi.</a:t>
            </a:r>
          </a:p>
          <a:p>
            <a:r>
              <a:rPr lang="tr-TR" sz="1400" dirty="0"/>
              <a:t>Davetiyeler ve biletler hazırlandı.</a:t>
            </a:r>
          </a:p>
          <a:p>
            <a:r>
              <a:rPr lang="tr-TR" sz="1400" dirty="0"/>
              <a:t>Konser posteri hazırlandı.</a:t>
            </a:r>
          </a:p>
        </p:txBody>
      </p:sp>
    </p:spTree>
    <p:extLst>
      <p:ext uri="{BB962C8B-B14F-4D97-AF65-F5344CB8AC3E}">
        <p14:creationId xmlns:p14="http://schemas.microsoft.com/office/powerpoint/2010/main" val="156386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a:t>5. Uygulama</a:t>
            </a:r>
          </a:p>
        </p:txBody>
      </p:sp>
      <p:sp>
        <p:nvSpPr>
          <p:cNvPr id="3" name="İçerik Yer Tutucusu 2"/>
          <p:cNvSpPr>
            <a:spLocks noGrp="1"/>
          </p:cNvSpPr>
          <p:nvPr>
            <p:ph sz="half" idx="2"/>
          </p:nvPr>
        </p:nvSpPr>
        <p:spPr>
          <a:xfrm>
            <a:off x="457200" y="2174876"/>
            <a:ext cx="7787208" cy="2190228"/>
          </a:xfrm>
          <a:noFill/>
          <a:ln>
            <a:noFill/>
          </a:ln>
        </p:spPr>
        <p:style>
          <a:lnRef idx="2">
            <a:schemeClr val="dk1"/>
          </a:lnRef>
          <a:fillRef idx="1">
            <a:schemeClr val="lt1"/>
          </a:fillRef>
          <a:effectRef idx="0">
            <a:schemeClr val="dk1"/>
          </a:effectRef>
          <a:fontRef idx="minor">
            <a:schemeClr val="dk1"/>
          </a:fontRef>
        </p:style>
        <p:txBody>
          <a:bodyPr/>
          <a:lstStyle/>
          <a:p>
            <a:pPr marL="0" indent="0">
              <a:buNone/>
            </a:pPr>
            <a:r>
              <a:rPr lang="tr-TR" dirty="0">
                <a:effectLst/>
              </a:rPr>
              <a:t>Gerçekleştirilen uygulamalar akıcı bir anlatımla, çalışma planına uygun biçimde kronolojik olarak açıklanacaktır. Uygulamanın nasıl izlendiği ve değerlendirildiği ve </a:t>
            </a:r>
            <a:r>
              <a:rPr lang="tr-TR" sz="3200" dirty="0">
                <a:effectLst/>
              </a:rPr>
              <a:t>izleme-değerlendirme</a:t>
            </a:r>
            <a:r>
              <a:rPr lang="tr-TR" dirty="0">
                <a:effectLst/>
              </a:rPr>
              <a:t> sonuçlarından nasıl yararlanıldığı açıklanacaktır.</a:t>
            </a:r>
            <a:endParaRPr lang="tr-TR" i="1" dirty="0">
              <a:effectLst/>
            </a:endParaRPr>
          </a:p>
          <a:p>
            <a:pPr marL="0" indent="0" algn="l">
              <a:buNone/>
            </a:pPr>
            <a:endParaRPr lang="tr-TR" sz="3600" dirty="0">
              <a:effectLst/>
            </a:endParaRPr>
          </a:p>
          <a:p>
            <a:pPr marL="0" indent="0">
              <a:buNone/>
            </a:pPr>
            <a:endParaRPr lang="tr-TR" sz="36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15</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a:t>5.1. Çalışmanın uygulanması</a:t>
            </a:r>
            <a:endParaRPr lang="tr-TR" sz="3200" dirty="0"/>
          </a:p>
        </p:txBody>
      </p:sp>
    </p:spTree>
    <p:extLst>
      <p:ext uri="{BB962C8B-B14F-4D97-AF65-F5344CB8AC3E}">
        <p14:creationId xmlns:p14="http://schemas.microsoft.com/office/powerpoint/2010/main" val="2036169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 İfadeler</a:t>
            </a:r>
          </a:p>
        </p:txBody>
      </p:sp>
      <p:graphicFrame>
        <p:nvGraphicFramePr>
          <p:cNvPr id="7" name="İçerik Yer Tutucusu 6"/>
          <p:cNvGraphicFramePr>
            <a:graphicFrameLocks noGrp="1"/>
          </p:cNvGraphicFramePr>
          <p:nvPr>
            <p:ph sz="half" idx="1"/>
            <p:extLst/>
          </p:nvPr>
        </p:nvGraphicFramePr>
        <p:xfrm>
          <a:off x="457200" y="1600201"/>
          <a:ext cx="8218488" cy="1962468"/>
        </p:xfrm>
        <a:graphic>
          <a:graphicData uri="http://schemas.openxmlformats.org/drawingml/2006/table">
            <a:tbl>
              <a:tblPr firstRow="1" bandRow="1">
                <a:tableStyleId>{5C22544A-7EE6-4342-B048-85BDC9FD1C3A}</a:tableStyleId>
              </a:tblPr>
              <a:tblGrid>
                <a:gridCol w="4109244">
                  <a:extLst>
                    <a:ext uri="{9D8B030D-6E8A-4147-A177-3AD203B41FA5}">
                      <a16:colId xmlns:a16="http://schemas.microsoft.com/office/drawing/2014/main" val="20000"/>
                    </a:ext>
                  </a:extLst>
                </a:gridCol>
                <a:gridCol w="4109244">
                  <a:extLst>
                    <a:ext uri="{9D8B030D-6E8A-4147-A177-3AD203B41FA5}">
                      <a16:colId xmlns:a16="http://schemas.microsoft.com/office/drawing/2014/main" val="20001"/>
                    </a:ext>
                  </a:extLst>
                </a:gridCol>
              </a:tblGrid>
              <a:tr h="370840">
                <a:tc>
                  <a:txBody>
                    <a:bodyPr/>
                    <a:lstStyle/>
                    <a:p>
                      <a:r>
                        <a:rPr lang="tr-TR" sz="1800" dirty="0"/>
                        <a:t>AMAÇ /HEDEF</a:t>
                      </a:r>
                    </a:p>
                  </a:txBody>
                  <a:tcPr/>
                </a:tc>
                <a:tc>
                  <a:txBody>
                    <a:bodyPr/>
                    <a:lstStyle/>
                    <a:p>
                      <a:r>
                        <a:rPr lang="tr-TR" sz="1800" dirty="0"/>
                        <a:t>ULAŞMA DÜZEYİ</a:t>
                      </a:r>
                    </a:p>
                  </a:txBody>
                  <a:tcPr/>
                </a:tc>
                <a:extLst>
                  <a:ext uri="{0D108BD9-81ED-4DB2-BD59-A6C34878D82A}">
                    <a16:rowId xmlns:a16="http://schemas.microsoft.com/office/drawing/2014/main" val="10000"/>
                  </a:ext>
                </a:extLst>
              </a:tr>
              <a:tr h="1591628">
                <a:tc>
                  <a:txBody>
                    <a:bodyPr/>
                    <a:lstStyle/>
                    <a:p>
                      <a:pPr marL="285750" indent="-285750">
                        <a:buFont typeface="Arial" panose="020B0604020202020204" pitchFamily="34" charset="0"/>
                        <a:buChar char="•"/>
                      </a:pPr>
                      <a:r>
                        <a:rPr lang="tr-TR" sz="1400" dirty="0"/>
                        <a:t>Veri tabanının hazırlanması,</a:t>
                      </a:r>
                    </a:p>
                    <a:p>
                      <a:pPr marL="285750" indent="-285750">
                        <a:buFont typeface="Arial" panose="020B0604020202020204" pitchFamily="34" charset="0"/>
                        <a:buChar char="•"/>
                      </a:pPr>
                      <a:r>
                        <a:rPr lang="tr-TR" sz="1400" dirty="0"/>
                        <a:t>Komisyonlarının belirlenmesi,</a:t>
                      </a:r>
                    </a:p>
                    <a:p>
                      <a:pPr marL="285750" indent="-285750">
                        <a:buFont typeface="Arial" panose="020B0604020202020204" pitchFamily="34" charset="0"/>
                        <a:buChar char="•"/>
                      </a:pPr>
                      <a:r>
                        <a:rPr lang="tr-TR" sz="1400" dirty="0"/>
                        <a:t>Aylık komisyon toplantılarının gerçekleştirilmesi,</a:t>
                      </a:r>
                    </a:p>
                    <a:p>
                      <a:pPr marL="285750" indent="-285750">
                        <a:buFont typeface="Arial" panose="020B0604020202020204" pitchFamily="34" charset="0"/>
                        <a:buChar char="•"/>
                      </a:pPr>
                      <a:r>
                        <a:rPr lang="tr-TR" sz="1400" dirty="0"/>
                        <a:t>Okul Karnelerinin hazırlanması,</a:t>
                      </a:r>
                    </a:p>
                  </a:txBody>
                  <a:tcPr/>
                </a:tc>
                <a:tc>
                  <a:txBody>
                    <a:bodyPr/>
                    <a:lstStyle/>
                    <a:p>
                      <a:pPr marL="285750" indent="-285750">
                        <a:buFont typeface="Arial" panose="020B0604020202020204" pitchFamily="34" charset="0"/>
                        <a:buChar char="•"/>
                      </a:pPr>
                      <a:r>
                        <a:rPr lang="tr-TR" sz="1400" dirty="0"/>
                        <a:t>Okullarımızın tamamı vizyon belgesini hazırlamış ve müdürlüğümüze sunmuştur. </a:t>
                      </a:r>
                    </a:p>
                    <a:p>
                      <a:pPr marL="285750" indent="-285750">
                        <a:buFont typeface="Arial" panose="020B0604020202020204" pitchFamily="34" charset="0"/>
                        <a:buChar char="•"/>
                      </a:pPr>
                      <a:r>
                        <a:rPr lang="tr-TR" sz="1400" dirty="0"/>
                        <a:t>Komisyonlar kurulmuş ve komisyonların tamamı ayda en az bir defa toplanmaktadır. </a:t>
                      </a:r>
                    </a:p>
                    <a:p>
                      <a:pPr marL="285750" indent="-285750">
                        <a:buFont typeface="Arial" panose="020B0604020202020204" pitchFamily="34" charset="0"/>
                        <a:buChar char="•"/>
                      </a:pPr>
                      <a:r>
                        <a:rPr lang="tr-TR" sz="1400" dirty="0"/>
                        <a:t>Sunulan vizyon belgelerinde bir önceki yılla göre hedefler %20 yükseltilmiştir. </a:t>
                      </a:r>
                    </a:p>
                  </a:txBody>
                  <a:tcPr/>
                </a:tc>
                <a:extLst>
                  <a:ext uri="{0D108BD9-81ED-4DB2-BD59-A6C34878D82A}">
                    <a16:rowId xmlns:a16="http://schemas.microsoft.com/office/drawing/2014/main" val="10001"/>
                  </a:ext>
                </a:extLst>
              </a:tr>
            </a:tbl>
          </a:graphicData>
        </a:graphic>
      </p:graphicFrame>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16</a:t>
            </a:fld>
            <a:endParaRPr lang="tr-TR"/>
          </a:p>
        </p:txBody>
      </p:sp>
      <p:graphicFrame>
        <p:nvGraphicFramePr>
          <p:cNvPr id="8" name="İçerik Yer Tutucusu 6"/>
          <p:cNvGraphicFramePr>
            <a:graphicFrameLocks noGrp="1"/>
          </p:cNvGraphicFramePr>
          <p:nvPr>
            <p:ph sz="half" idx="1"/>
            <p:extLst/>
          </p:nvPr>
        </p:nvGraphicFramePr>
        <p:xfrm>
          <a:off x="395536" y="4005064"/>
          <a:ext cx="8218488" cy="1962468"/>
        </p:xfrm>
        <a:graphic>
          <a:graphicData uri="http://schemas.openxmlformats.org/drawingml/2006/table">
            <a:tbl>
              <a:tblPr firstRow="1" bandRow="1">
                <a:tableStyleId>{5C22544A-7EE6-4342-B048-85BDC9FD1C3A}</a:tableStyleId>
              </a:tblPr>
              <a:tblGrid>
                <a:gridCol w="4109244">
                  <a:extLst>
                    <a:ext uri="{9D8B030D-6E8A-4147-A177-3AD203B41FA5}">
                      <a16:colId xmlns:a16="http://schemas.microsoft.com/office/drawing/2014/main" val="20000"/>
                    </a:ext>
                  </a:extLst>
                </a:gridCol>
                <a:gridCol w="4109244">
                  <a:extLst>
                    <a:ext uri="{9D8B030D-6E8A-4147-A177-3AD203B41FA5}">
                      <a16:colId xmlns:a16="http://schemas.microsoft.com/office/drawing/2014/main" val="20001"/>
                    </a:ext>
                  </a:extLst>
                </a:gridCol>
              </a:tblGrid>
              <a:tr h="370840">
                <a:tc>
                  <a:txBody>
                    <a:bodyPr/>
                    <a:lstStyle/>
                    <a:p>
                      <a:r>
                        <a:rPr lang="tr-TR" sz="1800" dirty="0"/>
                        <a:t>AMAÇ /HEDEF</a:t>
                      </a:r>
                    </a:p>
                  </a:txBody>
                  <a:tcPr/>
                </a:tc>
                <a:tc>
                  <a:txBody>
                    <a:bodyPr/>
                    <a:lstStyle/>
                    <a:p>
                      <a:r>
                        <a:rPr lang="tr-TR" sz="1800" dirty="0"/>
                        <a:t>ULAŞMA DÜZEYİ</a:t>
                      </a:r>
                    </a:p>
                  </a:txBody>
                  <a:tcPr/>
                </a:tc>
                <a:extLst>
                  <a:ext uri="{0D108BD9-81ED-4DB2-BD59-A6C34878D82A}">
                    <a16:rowId xmlns:a16="http://schemas.microsoft.com/office/drawing/2014/main" val="10000"/>
                  </a:ext>
                </a:extLst>
              </a:tr>
              <a:tr h="1591628">
                <a:tc>
                  <a:txBody>
                    <a:bodyPr/>
                    <a:lstStyle/>
                    <a:p>
                      <a:pPr marL="285750" indent="-285750">
                        <a:buFont typeface="Arial" panose="020B0604020202020204" pitchFamily="34" charset="0"/>
                        <a:buChar char="•"/>
                      </a:pPr>
                      <a:r>
                        <a:rPr lang="tr-TR" sz="1400" dirty="0"/>
                        <a:t>Çalışma kapsamında ulaşılmak istenen hedef, Bütün öğrencilerimizin web 2.0 araçları kullanarak özgün ve kaliteli çalışmalar yapabilmesi, öğretmenlerimizin mesleki anlamda kendilerini geliştirmesi, velilerimizi etkin bir şekilde eğitim öğretime dahil etmek.</a:t>
                      </a:r>
                    </a:p>
                  </a:txBody>
                  <a:tcPr/>
                </a:tc>
                <a:tc>
                  <a:txBody>
                    <a:bodyPr/>
                    <a:lstStyle/>
                    <a:p>
                      <a:pPr marL="285750" indent="-285750">
                        <a:buFont typeface="Arial" panose="020B0604020202020204" pitchFamily="34" charset="0"/>
                        <a:buChar char="•"/>
                      </a:pPr>
                      <a:r>
                        <a:rPr lang="tr-TR" sz="1400" dirty="0"/>
                        <a:t>Velilerimiz öğrencilerinin yaptığı çalışmalardan gururlanmışlar ve evlerinde öğrencilerini bilgisayar başında oyun oynarken değil de ders çalışırken gördükleri dile getirmişlerdir.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775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a:t>5. Uygulama</a:t>
            </a:r>
          </a:p>
        </p:txBody>
      </p:sp>
      <p:sp>
        <p:nvSpPr>
          <p:cNvPr id="3" name="İçerik Yer Tutucusu 2"/>
          <p:cNvSpPr>
            <a:spLocks noGrp="1"/>
          </p:cNvSpPr>
          <p:nvPr>
            <p:ph sz="half" idx="2"/>
          </p:nvPr>
        </p:nvSpPr>
        <p:spPr>
          <a:xfrm>
            <a:off x="457200" y="2174876"/>
            <a:ext cx="7787208" cy="2190228"/>
          </a:xfrm>
          <a:noFill/>
          <a:ln>
            <a:noFill/>
          </a:ln>
        </p:spPr>
        <p:style>
          <a:lnRef idx="2">
            <a:schemeClr val="dk1"/>
          </a:lnRef>
          <a:fillRef idx="1">
            <a:schemeClr val="lt1"/>
          </a:fillRef>
          <a:effectRef idx="0">
            <a:schemeClr val="dk1"/>
          </a:effectRef>
          <a:fontRef idx="minor">
            <a:schemeClr val="dk1"/>
          </a:fontRef>
        </p:style>
        <p:txBody>
          <a:bodyPr/>
          <a:lstStyle/>
          <a:p>
            <a:pPr>
              <a:buNone/>
            </a:pPr>
            <a:r>
              <a:rPr lang="tr-TR" sz="2800" dirty="0">
                <a:effectLst/>
              </a:rPr>
              <a:t>      Uygulamanın nasıl izlendiği ve değerlendirildiği ve izleme-değerlendirme sonuçlarından nasıl yararlanıldığı </a:t>
            </a:r>
          </a:p>
          <a:p>
            <a:pPr marL="0" indent="0" algn="l">
              <a:buNone/>
            </a:pPr>
            <a:endParaRPr lang="tr-TR" sz="4000" dirty="0">
              <a:effectLst/>
            </a:endParaRPr>
          </a:p>
          <a:p>
            <a:pPr marL="0" indent="0">
              <a:buNone/>
            </a:pPr>
            <a:endParaRPr lang="tr-TR" sz="40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17</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a:t>5.2. İzleme ve değerlendirme</a:t>
            </a:r>
            <a:endParaRPr lang="tr-TR" sz="3200" dirty="0"/>
          </a:p>
        </p:txBody>
      </p:sp>
    </p:spTree>
    <p:extLst>
      <p:ext uri="{BB962C8B-B14F-4D97-AF65-F5344CB8AC3E}">
        <p14:creationId xmlns:p14="http://schemas.microsoft.com/office/powerpoint/2010/main" val="2036169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 İfadeler</a:t>
            </a:r>
          </a:p>
        </p:txBody>
      </p:sp>
      <p:graphicFrame>
        <p:nvGraphicFramePr>
          <p:cNvPr id="7" name="İçerik Yer Tutucusu 6"/>
          <p:cNvGraphicFramePr>
            <a:graphicFrameLocks noGrp="1"/>
          </p:cNvGraphicFramePr>
          <p:nvPr>
            <p:ph sz="half" idx="1"/>
            <p:extLst>
              <p:ext uri="{D42A27DB-BD31-4B8C-83A1-F6EECF244321}">
                <p14:modId xmlns:p14="http://schemas.microsoft.com/office/powerpoint/2010/main" val="1658003414"/>
              </p:ext>
            </p:extLst>
          </p:nvPr>
        </p:nvGraphicFramePr>
        <p:xfrm>
          <a:off x="251522" y="1340769"/>
          <a:ext cx="8640959" cy="3662483"/>
        </p:xfrm>
        <a:graphic>
          <a:graphicData uri="http://schemas.openxmlformats.org/drawingml/2006/table">
            <a:tbl>
              <a:tblPr>
                <a:tableStyleId>{5C22544A-7EE6-4342-B048-85BDC9FD1C3A}</a:tableStyleId>
              </a:tblPr>
              <a:tblGrid>
                <a:gridCol w="1496095">
                  <a:extLst>
                    <a:ext uri="{9D8B030D-6E8A-4147-A177-3AD203B41FA5}">
                      <a16:colId xmlns:a16="http://schemas.microsoft.com/office/drawing/2014/main" val="20000"/>
                    </a:ext>
                  </a:extLst>
                </a:gridCol>
                <a:gridCol w="1025364">
                  <a:extLst>
                    <a:ext uri="{9D8B030D-6E8A-4147-A177-3AD203B41FA5}">
                      <a16:colId xmlns:a16="http://schemas.microsoft.com/office/drawing/2014/main" val="20001"/>
                    </a:ext>
                  </a:extLst>
                </a:gridCol>
                <a:gridCol w="1180801">
                  <a:extLst>
                    <a:ext uri="{9D8B030D-6E8A-4147-A177-3AD203B41FA5}">
                      <a16:colId xmlns:a16="http://schemas.microsoft.com/office/drawing/2014/main" val="20002"/>
                    </a:ext>
                  </a:extLst>
                </a:gridCol>
                <a:gridCol w="1150774">
                  <a:extLst>
                    <a:ext uri="{9D8B030D-6E8A-4147-A177-3AD203B41FA5}">
                      <a16:colId xmlns:a16="http://schemas.microsoft.com/office/drawing/2014/main" val="20003"/>
                    </a:ext>
                  </a:extLst>
                </a:gridCol>
                <a:gridCol w="1808736">
                  <a:extLst>
                    <a:ext uri="{9D8B030D-6E8A-4147-A177-3AD203B41FA5}">
                      <a16:colId xmlns:a16="http://schemas.microsoft.com/office/drawing/2014/main" val="20004"/>
                    </a:ext>
                  </a:extLst>
                </a:gridCol>
                <a:gridCol w="1979189">
                  <a:extLst>
                    <a:ext uri="{9D8B030D-6E8A-4147-A177-3AD203B41FA5}">
                      <a16:colId xmlns:a16="http://schemas.microsoft.com/office/drawing/2014/main" val="20005"/>
                    </a:ext>
                  </a:extLst>
                </a:gridCol>
              </a:tblGrid>
              <a:tr h="971372">
                <a:tc>
                  <a:txBody>
                    <a:bodyPr/>
                    <a:lstStyle/>
                    <a:p>
                      <a:pPr algn="l">
                        <a:lnSpc>
                          <a:spcPct val="115000"/>
                        </a:lnSpc>
                        <a:spcAft>
                          <a:spcPts val="1000"/>
                        </a:spcAft>
                      </a:pPr>
                      <a:r>
                        <a:rPr lang="tr-TR" sz="1400" dirty="0">
                          <a:effectLst/>
                        </a:rPr>
                        <a:t>1.Fıkra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    2005</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Demirhan YILMAZ</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Ünite ve konu sonlarına koyulan fıkralarla, unutma engellendi.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Öğrencilerde olumlu değişmeler oldu.Yazılılarda % 75 düzelme oldu.</a:t>
                      </a:r>
                      <a:endParaRPr lang="tr-TR" sz="1400">
                        <a:effectLst/>
                        <a:latin typeface="Calibri"/>
                        <a:ea typeface="Calibri"/>
                        <a:cs typeface="Times New Roman"/>
                      </a:endParaRPr>
                    </a:p>
                  </a:txBody>
                  <a:tcPr marL="28894" marR="28894" marT="0" marB="0"/>
                </a:tc>
                <a:extLst>
                  <a:ext uri="{0D108BD9-81ED-4DB2-BD59-A6C34878D82A}">
                    <a16:rowId xmlns:a16="http://schemas.microsoft.com/office/drawing/2014/main" val="10000"/>
                  </a:ext>
                </a:extLst>
              </a:tr>
              <a:tr h="1464291">
                <a:tc>
                  <a:txBody>
                    <a:bodyPr/>
                    <a:lstStyle/>
                    <a:p>
                      <a:pPr algn="l">
                        <a:lnSpc>
                          <a:spcPct val="115000"/>
                        </a:lnSpc>
                        <a:spcAft>
                          <a:spcPts val="1000"/>
                        </a:spcAft>
                      </a:pPr>
                      <a:r>
                        <a:rPr lang="tr-TR" sz="1400" dirty="0">
                          <a:effectLst/>
                        </a:rPr>
                        <a:t>2.Müze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2005-2006 Eğitim-Öğretim Yılı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Uygulamalı tarih öğretimi ile; müzede anımsama ve dokunma ile konular daha iyi anlaşılmaya başlandı.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Öğrenciler tarihe dokunmaya başladılar. Zamanda yolculuk yaparak geçmişi unutmamak üzere öğrendiler.</a:t>
                      </a:r>
                      <a:endParaRPr lang="tr-TR" sz="1400" dirty="0">
                        <a:effectLst/>
                        <a:latin typeface="Calibri"/>
                        <a:ea typeface="Calibri"/>
                        <a:cs typeface="Times New Roman"/>
                      </a:endParaRPr>
                    </a:p>
                  </a:txBody>
                  <a:tcPr marL="28894" marR="28894" marT="0" marB="0"/>
                </a:tc>
                <a:extLst>
                  <a:ext uri="{0D108BD9-81ED-4DB2-BD59-A6C34878D82A}">
                    <a16:rowId xmlns:a16="http://schemas.microsoft.com/office/drawing/2014/main" val="10001"/>
                  </a:ext>
                </a:extLst>
              </a:tr>
              <a:tr h="1226820">
                <a:tc>
                  <a:txBody>
                    <a:bodyPr/>
                    <a:lstStyle/>
                    <a:p>
                      <a:pPr algn="l">
                        <a:lnSpc>
                          <a:spcPct val="115000"/>
                        </a:lnSpc>
                        <a:spcAft>
                          <a:spcPts val="1000"/>
                        </a:spcAft>
                      </a:pPr>
                      <a:r>
                        <a:rPr lang="tr-TR" sz="1400">
                          <a:effectLst/>
                        </a:rPr>
                        <a:t>3.Minyatürlerle Tarih Öğretimi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2006-2007 Eğitim-Öğretim Yılı</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Yapmış oldukları maketler ve tarihi kimlikler ile ilgili en küçük özellikleri bile hatırlama gerçekleşti.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Etkinliklerle ve uygulamalı eğitim ile öğrencilerimiz  tarihi daha çok sevdi.</a:t>
                      </a:r>
                      <a:endParaRPr lang="tr-TR" sz="1400" dirty="0">
                        <a:effectLst/>
                        <a:latin typeface="Calibri"/>
                        <a:ea typeface="Calibri"/>
                        <a:cs typeface="Times New Roman"/>
                      </a:endParaRPr>
                    </a:p>
                  </a:txBody>
                  <a:tcPr marL="28894" marR="28894" marT="0" marB="0"/>
                </a:tc>
                <a:extLst>
                  <a:ext uri="{0D108BD9-81ED-4DB2-BD59-A6C34878D82A}">
                    <a16:rowId xmlns:a16="http://schemas.microsoft.com/office/drawing/2014/main" val="10002"/>
                  </a:ext>
                </a:extLst>
              </a:tr>
            </a:tbl>
          </a:graphicData>
        </a:graphic>
      </p:graphicFrame>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18</a:t>
            </a:fld>
            <a:endParaRPr lang="tr-TR"/>
          </a:p>
        </p:txBody>
      </p:sp>
      <p:sp>
        <p:nvSpPr>
          <p:cNvPr id="8" name="Metin kutusu 7"/>
          <p:cNvSpPr txBox="1"/>
          <p:nvPr/>
        </p:nvSpPr>
        <p:spPr>
          <a:xfrm>
            <a:off x="251520" y="5157192"/>
            <a:ext cx="864096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tr-TR" dirty="0"/>
              <a:t>800 öğrencinin yapılan analizlerinde </a:t>
            </a:r>
            <a:r>
              <a:rPr lang="tr-TR" dirty="0" err="1"/>
              <a:t>fene</a:t>
            </a:r>
            <a:r>
              <a:rPr lang="tr-TR" dirty="0"/>
              <a:t> karşı ilgilerinin % 90 arttığı görüldü. Etkinliklerle ilgili hazırlanmış test sorularıyla yapılan ön ve son test analizlerinde 800 öğrencinin akademik olarak başarılarının % 85 arttığı görüldü. </a:t>
            </a:r>
          </a:p>
        </p:txBody>
      </p:sp>
    </p:spTree>
    <p:extLst>
      <p:ext uri="{BB962C8B-B14F-4D97-AF65-F5344CB8AC3E}">
        <p14:creationId xmlns:p14="http://schemas.microsoft.com/office/powerpoint/2010/main" val="2858332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 Sonuçlar</a:t>
            </a:r>
          </a:p>
        </p:txBody>
      </p:sp>
      <p:sp>
        <p:nvSpPr>
          <p:cNvPr id="4" name="İçerik Yer Tutucusu 3"/>
          <p:cNvSpPr>
            <a:spLocks noGrp="1"/>
          </p:cNvSpPr>
          <p:nvPr>
            <p:ph sz="half" idx="2"/>
          </p:nvPr>
        </p:nvSpPr>
        <p:spPr>
          <a:xfrm>
            <a:off x="611560" y="1340768"/>
            <a:ext cx="8219256" cy="864096"/>
          </a:xfrm>
          <a:solidFill>
            <a:srgbClr val="FF0000"/>
          </a:solidFill>
        </p:spPr>
        <p:txBody>
          <a:bodyPr/>
          <a:lstStyle/>
          <a:p>
            <a:pPr marL="0" indent="0">
              <a:buNone/>
            </a:pPr>
            <a:r>
              <a:rPr lang="tr-TR" i="1" dirty="0">
                <a:effectLst/>
              </a:rPr>
              <a:t>6.1.Paydaşlara sağlanan katkılar, amaç ve hedeflere ulaşma düzeyi</a:t>
            </a:r>
          </a:p>
        </p:txBody>
      </p:sp>
      <p:sp>
        <p:nvSpPr>
          <p:cNvPr id="7" name="Slayt Numarası Yer Tutucusu 6"/>
          <p:cNvSpPr>
            <a:spLocks noGrp="1"/>
          </p:cNvSpPr>
          <p:nvPr>
            <p:ph type="sldNum" sz="quarter" idx="12"/>
          </p:nvPr>
        </p:nvSpPr>
        <p:spPr/>
        <p:txBody>
          <a:bodyPr/>
          <a:lstStyle/>
          <a:p>
            <a:pPr>
              <a:defRPr/>
            </a:pPr>
            <a:fld id="{22BFCD81-8A61-4B9A-895C-BC5EE3351209}" type="slidenum">
              <a:rPr lang="tr-TR" smtClean="0"/>
              <a:pPr>
                <a:defRPr/>
              </a:pPr>
              <a:t>19</a:t>
            </a:fld>
            <a:endParaRPr lang="tr-TR"/>
          </a:p>
        </p:txBody>
      </p:sp>
      <p:sp>
        <p:nvSpPr>
          <p:cNvPr id="14" name="13 Metin kutusu"/>
          <p:cNvSpPr txBox="1"/>
          <p:nvPr/>
        </p:nvSpPr>
        <p:spPr>
          <a:xfrm>
            <a:off x="611560" y="2492896"/>
            <a:ext cx="8208912" cy="1754326"/>
          </a:xfrm>
          <a:prstGeom prst="rect">
            <a:avLst/>
          </a:prstGeom>
          <a:noFill/>
        </p:spPr>
        <p:txBody>
          <a:bodyPr wrap="square" rtlCol="0">
            <a:spAutoFit/>
          </a:bodyPr>
          <a:lstStyle/>
          <a:p>
            <a:r>
              <a:rPr lang="tr-TR" dirty="0">
                <a:solidFill>
                  <a:schemeClr val="bg2"/>
                </a:solidFill>
              </a:rPr>
              <a:t>Öğrenci, öğretmen, veli, idareci ve diğer paydaşlara sağlanan katkı ve faydalardan bahsedilecektir.  Sayısal verilerden yararlanılmalı ve somut ifadeler kullanılmalıdır. Başlangıçta ortaya konan amaç ve hedeflere baz alınarak bunlara hangi düzeyde ulaşıldığı sayısal veriler ifadelerle belirtilmelidir.</a:t>
            </a:r>
          </a:p>
          <a:p>
            <a:r>
              <a:rPr lang="tr-TR" dirty="0">
                <a:solidFill>
                  <a:schemeClr val="bg2"/>
                </a:solidFill>
              </a:rPr>
              <a:t>Örneğin;</a:t>
            </a:r>
          </a:p>
          <a:p>
            <a:r>
              <a:rPr lang="tr-TR" dirty="0">
                <a:solidFill>
                  <a:schemeClr val="bg2"/>
                </a:solidFill>
              </a:rPr>
              <a:t>………</a:t>
            </a:r>
            <a:r>
              <a:rPr lang="tr-TR" dirty="0" err="1">
                <a:solidFill>
                  <a:schemeClr val="bg2"/>
                </a:solidFill>
              </a:rPr>
              <a:t>nolu</a:t>
            </a:r>
            <a:r>
              <a:rPr lang="tr-TR" dirty="0">
                <a:solidFill>
                  <a:schemeClr val="bg2"/>
                </a:solidFill>
              </a:rPr>
              <a:t> hedefe ulaşılmış belirtilen  ……..faaliyetler gerçekleştirilmiştir.</a:t>
            </a:r>
          </a:p>
        </p:txBody>
      </p:sp>
    </p:spTree>
    <p:extLst>
      <p:ext uri="{BB962C8B-B14F-4D97-AF65-F5344CB8AC3E}">
        <p14:creationId xmlns:p14="http://schemas.microsoft.com/office/powerpoint/2010/main" val="162566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052736"/>
          </a:xfrm>
        </p:spPr>
        <p:txBody>
          <a:bodyPr>
            <a:normAutofit fontScale="90000"/>
          </a:bodyPr>
          <a:lstStyle/>
          <a:p>
            <a:br>
              <a:rPr lang="tr-TR" sz="3200" dirty="0"/>
            </a:br>
            <a:br>
              <a:rPr lang="tr-TR" sz="3200" dirty="0"/>
            </a:br>
            <a:r>
              <a:rPr lang="tr-TR" sz="3200" dirty="0"/>
              <a:t>1. GİRİŞ</a:t>
            </a:r>
            <a:br>
              <a:rPr lang="tr-TR" dirty="0"/>
            </a:br>
            <a:br>
              <a:rPr lang="tr-TR" sz="2800" dirty="0"/>
            </a:br>
            <a:br>
              <a:rPr lang="tr-TR" sz="2800" dirty="0"/>
            </a:br>
            <a:endParaRPr lang="tr-TR" sz="2800" dirty="0"/>
          </a:p>
        </p:txBody>
      </p:sp>
      <p:sp>
        <p:nvSpPr>
          <p:cNvPr id="3" name="İçerik Yer Tutucusu 2"/>
          <p:cNvSpPr>
            <a:spLocks noGrp="1"/>
          </p:cNvSpPr>
          <p:nvPr>
            <p:ph sz="half" idx="1"/>
          </p:nvPr>
        </p:nvSpPr>
        <p:spPr>
          <a:xfrm>
            <a:off x="611560" y="2636912"/>
            <a:ext cx="3960440" cy="3384376"/>
          </a:xfrm>
        </p:spPr>
        <p:txBody>
          <a:bodyPr/>
          <a:lstStyle/>
          <a:p>
            <a:r>
              <a:rPr lang="tr-TR" dirty="0"/>
              <a:t>Yalnız kendine özgü bir nitelik taşıyan, orijinal</a:t>
            </a:r>
          </a:p>
          <a:p>
            <a:r>
              <a:rPr lang="tr-TR" dirty="0"/>
              <a:t>Başkalarını örnek tutmayıp kendisi örneklik eser veren(yazar) ve bu yolda meydana getirilen (eser)</a:t>
            </a:r>
          </a:p>
          <a:p>
            <a:endParaRPr lang="tr-TR" dirty="0"/>
          </a:p>
        </p:txBody>
      </p:sp>
      <p:sp>
        <p:nvSpPr>
          <p:cNvPr id="4" name="İçerik Yer Tutucusu 3"/>
          <p:cNvSpPr>
            <a:spLocks noGrp="1"/>
          </p:cNvSpPr>
          <p:nvPr>
            <p:ph sz="half" idx="2"/>
          </p:nvPr>
        </p:nvSpPr>
        <p:spPr>
          <a:xfrm>
            <a:off x="4595326" y="2564904"/>
            <a:ext cx="4038600" cy="3600400"/>
          </a:xfrm>
        </p:spPr>
        <p:txBody>
          <a:bodyPr/>
          <a:lstStyle/>
          <a:p>
            <a:r>
              <a:rPr lang="tr-TR" dirty="0"/>
              <a:t>Önerilen projenin; teknoloji, metot veya kuram, ürün açısından </a:t>
            </a:r>
            <a:r>
              <a:rPr lang="tr-TR" b="1" dirty="0">
                <a:solidFill>
                  <a:srgbClr val="0070C0"/>
                </a:solidFill>
              </a:rPr>
              <a:t>yeni bir fikir olmalı, ilk kez uygulanan</a:t>
            </a:r>
          </a:p>
          <a:p>
            <a:r>
              <a:rPr lang="tr-TR" dirty="0"/>
              <a:t>Proje bilinenleri tekrarlamamalı veya bir görüşü kanıtlamalıdır. Bunun yanında toparlayıcı, bilinmeyenleri açıklayıcı, bilinenleri ise geliştirici nitelikte olmalıdır.</a:t>
            </a:r>
          </a:p>
          <a:p>
            <a:r>
              <a:rPr lang="tr-TR" dirty="0"/>
              <a:t>Proje çıktısını </a:t>
            </a:r>
            <a:r>
              <a:rPr lang="tr-TR" b="1" dirty="0">
                <a:solidFill>
                  <a:srgbClr val="0070C0"/>
                </a:solidFill>
              </a:rPr>
              <a:t>benzerlerinden ayıran </a:t>
            </a:r>
            <a:r>
              <a:rPr lang="tr-TR" dirty="0"/>
              <a:t>üstün yönleri/ katkıları olmalı</a:t>
            </a:r>
          </a:p>
          <a:p>
            <a:r>
              <a:rPr lang="tr-TR" dirty="0"/>
              <a:t>Özgün değer gerçekçi olmalı.</a:t>
            </a:r>
          </a:p>
        </p:txBody>
      </p:sp>
      <p:sp>
        <p:nvSpPr>
          <p:cNvPr id="5" name="Altbilgi Yer Tutucusu 4"/>
          <p:cNvSpPr>
            <a:spLocks noGrp="1"/>
          </p:cNvSpPr>
          <p:nvPr>
            <p:ph type="ftr" sz="quarter" idx="11"/>
          </p:nvPr>
        </p:nvSpPr>
        <p:spPr/>
        <p:txBody>
          <a:bodyPr/>
          <a:lstStyle/>
          <a:p>
            <a:pPr>
              <a:defRPr/>
            </a:pPr>
            <a:r>
              <a:rPr lang="tr-TR" dirty="0"/>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a:t>
            </a:fld>
            <a:endParaRPr lang="tr-TR" dirty="0"/>
          </a:p>
        </p:txBody>
      </p:sp>
      <p:sp>
        <p:nvSpPr>
          <p:cNvPr id="7" name="Metin kutusu 6"/>
          <p:cNvSpPr txBox="1"/>
          <p:nvPr/>
        </p:nvSpPr>
        <p:spPr>
          <a:xfrm>
            <a:off x="395536" y="1988840"/>
            <a:ext cx="849694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tr-TR" dirty="0"/>
              <a:t>Projenin özgünlüğünü oluşturan hususlar net olarak açıklanmalıdır.</a:t>
            </a:r>
          </a:p>
        </p:txBody>
      </p:sp>
      <p:sp>
        <p:nvSpPr>
          <p:cNvPr id="10" name="9 Metin kutusu"/>
          <p:cNvSpPr txBox="1"/>
          <p:nvPr/>
        </p:nvSpPr>
        <p:spPr>
          <a:xfrm>
            <a:off x="395536" y="1239143"/>
            <a:ext cx="8496944" cy="461665"/>
          </a:xfrm>
          <a:prstGeom prst="rect">
            <a:avLst/>
          </a:prstGeom>
          <a:solidFill>
            <a:srgbClr val="FF0000"/>
          </a:solidFill>
        </p:spPr>
        <p:txBody>
          <a:bodyPr wrap="square" rtlCol="0">
            <a:spAutoFit/>
          </a:bodyPr>
          <a:lstStyle/>
          <a:p>
            <a:r>
              <a:rPr lang="tr-TR" sz="2400" i="1" dirty="0">
                <a:solidFill>
                  <a:schemeClr val="tx1">
                    <a:lumMod val="95000"/>
                  </a:schemeClr>
                </a:solidFill>
              </a:rPr>
              <a:t>1.1. Çalışmanın özgünlüğü</a:t>
            </a:r>
          </a:p>
        </p:txBody>
      </p:sp>
    </p:spTree>
    <p:extLst>
      <p:ext uri="{BB962C8B-B14F-4D97-AF65-F5344CB8AC3E}">
        <p14:creationId xmlns:p14="http://schemas.microsoft.com/office/powerpoint/2010/main" val="1454558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half" idx="1"/>
          </p:nvPr>
        </p:nvSpPr>
        <p:spPr>
          <a:xfrm>
            <a:off x="457200" y="1600200"/>
            <a:ext cx="8147248" cy="4525963"/>
          </a:xfrm>
        </p:spPr>
        <p:txBody>
          <a:bodyPr/>
          <a:lstStyle/>
          <a:p>
            <a:r>
              <a:rPr lang="tr-TR" sz="2400" dirty="0"/>
              <a:t>Hedef kitlenin çeşitliliği.</a:t>
            </a:r>
          </a:p>
          <a:p>
            <a:r>
              <a:rPr lang="tr-TR" sz="2400" dirty="0"/>
              <a:t>Okul/kurum</a:t>
            </a:r>
          </a:p>
          <a:p>
            <a:r>
              <a:rPr lang="tr-TR" sz="2400" dirty="0"/>
              <a:t>İlçe, il, bölge veya ülke</a:t>
            </a:r>
          </a:p>
          <a:p>
            <a:r>
              <a:rPr lang="tr-TR" sz="2400" dirty="0"/>
              <a:t>Çalışmanın il/ilçe millî eğitim müdürlüğü bünyesinde olması il/ilçe düzeyinde olduğu anlamına gelmemektedir.</a:t>
            </a:r>
          </a:p>
          <a:p>
            <a:r>
              <a:rPr lang="tr-TR" sz="2400" dirty="0"/>
              <a:t>Hedef kitleye sağlanan katkı ve faydalardan bahsedilmesi.</a:t>
            </a:r>
          </a:p>
          <a:p>
            <a:r>
              <a:rPr lang="tr-TR" sz="2400" dirty="0"/>
              <a:t>Sayısal verilerden yararlanılma ve somut ifadeler kullanılma.</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20</a:t>
            </a:fld>
            <a:endParaRPr lang="tr-TR"/>
          </a:p>
        </p:txBody>
      </p:sp>
    </p:spTree>
    <p:extLst>
      <p:ext uri="{BB962C8B-B14F-4D97-AF65-F5344CB8AC3E}">
        <p14:creationId xmlns:p14="http://schemas.microsoft.com/office/powerpoint/2010/main" val="1718352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124744"/>
            <a:ext cx="2962672" cy="5001419"/>
          </a:xfrm>
        </p:spPr>
        <p:style>
          <a:lnRef idx="2">
            <a:schemeClr val="dk1"/>
          </a:lnRef>
          <a:fillRef idx="1">
            <a:schemeClr val="lt1"/>
          </a:fillRef>
          <a:effectRef idx="0">
            <a:schemeClr val="dk1"/>
          </a:effectRef>
          <a:fontRef idx="minor">
            <a:schemeClr val="dk1"/>
          </a:fontRef>
        </p:style>
        <p:txBody>
          <a:bodyPr/>
          <a:lstStyle/>
          <a:p>
            <a:r>
              <a:rPr lang="tr-TR" b="1" dirty="0">
                <a:solidFill>
                  <a:srgbClr val="FF0000"/>
                </a:solidFill>
              </a:rPr>
              <a:t>Kuruma s</a:t>
            </a:r>
            <a:r>
              <a:rPr lang="tr-TR" b="1" dirty="0">
                <a:solidFill>
                  <a:srgbClr val="0070C0"/>
                </a:solidFill>
              </a:rPr>
              <a:t>ağlanan katkılar: </a:t>
            </a:r>
          </a:p>
          <a:p>
            <a:pPr marL="0" indent="0">
              <a:buNone/>
            </a:pPr>
            <a:r>
              <a:rPr lang="tr-TR" dirty="0"/>
              <a:t>Eğitim ve yönetim süreçlerine katkısı oldu.</a:t>
            </a:r>
          </a:p>
          <a:p>
            <a:pPr marL="0" indent="0">
              <a:buNone/>
            </a:pPr>
            <a:r>
              <a:rPr lang="tr-TR" b="1" dirty="0">
                <a:solidFill>
                  <a:srgbClr val="0070C0"/>
                </a:solidFill>
              </a:rPr>
              <a:t>Öğrencilere sağlanan katkılar</a:t>
            </a:r>
            <a:r>
              <a:rPr lang="tr-TR" dirty="0"/>
              <a:t>:</a:t>
            </a:r>
          </a:p>
          <a:p>
            <a:r>
              <a:rPr lang="tr-TR" dirty="0"/>
              <a:t>Öğrencilerimizin ipek böceğinin yaşamsal döngüsünün dört aşamasını (yumurta, tırtıl, pupa ve kelebek) görmeleri sağlandı.</a:t>
            </a:r>
          </a:p>
          <a:p>
            <a:r>
              <a:rPr lang="tr-TR" b="1" dirty="0">
                <a:solidFill>
                  <a:srgbClr val="0070C0"/>
                </a:solidFill>
              </a:rPr>
              <a:t>Diğer paydaşlara sağlanan katkılar:</a:t>
            </a:r>
          </a:p>
          <a:p>
            <a:pPr marL="0" indent="0">
              <a:buNone/>
            </a:pPr>
            <a:r>
              <a:rPr lang="tr-TR" dirty="0"/>
              <a:t>Ekonomik değeri olan bu çalışma ile köy için alternatif gelir kaynağı tanıtıldı.</a:t>
            </a:r>
          </a:p>
          <a:p>
            <a:pPr marL="0" indent="0">
              <a:buNone/>
            </a:pPr>
            <a:endParaRPr lang="tr-TR" dirty="0"/>
          </a:p>
          <a:p>
            <a:pPr marL="0" indent="0">
              <a:buNone/>
            </a:pPr>
            <a:endParaRPr lang="tr-TR" sz="2000" dirty="0"/>
          </a:p>
          <a:p>
            <a:endParaRPr lang="tr-TR" sz="2000" dirty="0"/>
          </a:p>
        </p:txBody>
      </p:sp>
      <p:graphicFrame>
        <p:nvGraphicFramePr>
          <p:cNvPr id="7" name="İçerik Yer Tutucusu 6"/>
          <p:cNvGraphicFramePr>
            <a:graphicFrameLocks noGrp="1"/>
          </p:cNvGraphicFramePr>
          <p:nvPr>
            <p:ph sz="half" idx="2"/>
            <p:extLst>
              <p:ext uri="{D42A27DB-BD31-4B8C-83A1-F6EECF244321}">
                <p14:modId xmlns:p14="http://schemas.microsoft.com/office/powerpoint/2010/main" val="547425532"/>
              </p:ext>
            </p:extLst>
          </p:nvPr>
        </p:nvGraphicFramePr>
        <p:xfrm>
          <a:off x="3707904" y="404664"/>
          <a:ext cx="5112567" cy="5778779"/>
        </p:xfrm>
        <a:graphic>
          <a:graphicData uri="http://schemas.openxmlformats.org/drawingml/2006/table">
            <a:tbl>
              <a:tblPr firstRow="1" firstCol="1" bandRow="1">
                <a:tableStyleId>{5C22544A-7EE6-4342-B048-85BDC9FD1C3A}</a:tableStyleId>
              </a:tblPr>
              <a:tblGrid>
                <a:gridCol w="2539881">
                  <a:extLst>
                    <a:ext uri="{9D8B030D-6E8A-4147-A177-3AD203B41FA5}">
                      <a16:colId xmlns:a16="http://schemas.microsoft.com/office/drawing/2014/main" val="20000"/>
                    </a:ext>
                  </a:extLst>
                </a:gridCol>
                <a:gridCol w="1078490">
                  <a:extLst>
                    <a:ext uri="{9D8B030D-6E8A-4147-A177-3AD203B41FA5}">
                      <a16:colId xmlns:a16="http://schemas.microsoft.com/office/drawing/2014/main" val="20001"/>
                    </a:ext>
                  </a:extLst>
                </a:gridCol>
                <a:gridCol w="1494196">
                  <a:extLst>
                    <a:ext uri="{9D8B030D-6E8A-4147-A177-3AD203B41FA5}">
                      <a16:colId xmlns:a16="http://schemas.microsoft.com/office/drawing/2014/main" val="20002"/>
                    </a:ext>
                  </a:extLst>
                </a:gridCol>
              </a:tblGrid>
              <a:tr h="463707">
                <a:tc>
                  <a:txBody>
                    <a:bodyPr/>
                    <a:lstStyle/>
                    <a:p>
                      <a:pPr marL="116205" algn="just">
                        <a:lnSpc>
                          <a:spcPct val="115000"/>
                        </a:lnSpc>
                        <a:spcAft>
                          <a:spcPts val="0"/>
                        </a:spcAft>
                        <a:tabLst>
                          <a:tab pos="581660" algn="l"/>
                        </a:tabLst>
                      </a:pPr>
                      <a:r>
                        <a:rPr lang="tr-TR" sz="1100" dirty="0">
                          <a:effectLst/>
                        </a:rPr>
                        <a:t>(Tablo - 4)</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100">
                          <a:effectLst/>
                          <a:highlight>
                            <a:srgbClr val="FFFF00"/>
                          </a:highlight>
                        </a:rPr>
                        <a:t>HEDEF</a:t>
                      </a:r>
                      <a:endParaRPr lang="tr-TR" sz="110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100">
                          <a:effectLst/>
                          <a:highlight>
                            <a:srgbClr val="FFFF00"/>
                          </a:highlight>
                        </a:rPr>
                        <a:t>GERÇEKLEŞEN</a:t>
                      </a:r>
                      <a:endParaRPr lang="tr-TR" sz="1100">
                        <a:effectLst/>
                        <a:latin typeface="Calibri"/>
                        <a:ea typeface="Calibri"/>
                        <a:cs typeface="Times New Roman"/>
                      </a:endParaRPr>
                    </a:p>
                  </a:txBody>
                  <a:tcPr marL="42142" marR="42142" marT="0" marB="0"/>
                </a:tc>
                <a:extLst>
                  <a:ext uri="{0D108BD9-81ED-4DB2-BD59-A6C34878D82A}">
                    <a16:rowId xmlns:a16="http://schemas.microsoft.com/office/drawing/2014/main" val="10000"/>
                  </a:ext>
                </a:extLst>
              </a:tr>
              <a:tr h="1472184">
                <a:tc>
                  <a:txBody>
                    <a:bodyPr/>
                    <a:lstStyle/>
                    <a:p>
                      <a:pPr marL="269875" lvl="2" indent="0" algn="just">
                        <a:lnSpc>
                          <a:spcPct val="115000"/>
                        </a:lnSpc>
                        <a:spcAft>
                          <a:spcPts val="0"/>
                        </a:spcAft>
                        <a:buFont typeface="+mj-lt"/>
                        <a:buNone/>
                        <a:tabLst>
                          <a:tab pos="381635" algn="l"/>
                        </a:tabLst>
                      </a:pPr>
                      <a:r>
                        <a:rPr lang="tr-TR" sz="1100" dirty="0">
                          <a:effectLst/>
                        </a:rPr>
                        <a:t>Öğrenci, çalışan ve işletme memnuniyet anketlerinin internet üzerinden yapılma oranı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dirty="0">
                          <a:effectLst/>
                        </a:rPr>
                        <a:t>En az %75</a:t>
                      </a:r>
                      <a:endParaRPr lang="tr-TR" sz="1400" dirty="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Öğrenci %100, Çalışan  % 100, İşletme % 70</a:t>
                      </a:r>
                      <a:endParaRPr lang="tr-TR" sz="1400" dirty="0">
                        <a:effectLst/>
                        <a:latin typeface="Calibri"/>
                        <a:ea typeface="Calibri"/>
                        <a:cs typeface="Times New Roman"/>
                      </a:endParaRPr>
                    </a:p>
                  </a:txBody>
                  <a:tcPr marL="42142" marR="42142" marT="0" marB="0"/>
                </a:tc>
                <a:extLst>
                  <a:ext uri="{0D108BD9-81ED-4DB2-BD59-A6C34878D82A}">
                    <a16:rowId xmlns:a16="http://schemas.microsoft.com/office/drawing/2014/main" val="10001"/>
                  </a:ext>
                </a:extLst>
              </a:tr>
              <a:tr h="1960126">
                <a:tc>
                  <a:txBody>
                    <a:bodyPr/>
                    <a:lstStyle/>
                    <a:p>
                      <a:pPr marL="269875" lvl="2" indent="0" algn="just">
                        <a:lnSpc>
                          <a:spcPct val="115000"/>
                        </a:lnSpc>
                        <a:spcAft>
                          <a:spcPts val="0"/>
                        </a:spcAft>
                        <a:buFont typeface="+mj-lt"/>
                        <a:buNone/>
                        <a:tabLst>
                          <a:tab pos="381635" algn="l"/>
                        </a:tabLst>
                      </a:pPr>
                      <a:r>
                        <a:rPr lang="tr-TR" sz="1100" dirty="0">
                          <a:effectLst/>
                        </a:rPr>
                        <a:t>Veli memnuniyet anketlerinin internet üzerinden yapılma oranı (veli profilimizdeki internet kullanım oranın düşük olmasından dolayı hedefimiz düşük tutulmuştur.)</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dirty="0">
                          <a:effectLst/>
                        </a:rPr>
                        <a:t>En az %15</a:t>
                      </a:r>
                      <a:endParaRPr lang="tr-TR" sz="1400" dirty="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Veli %17</a:t>
                      </a:r>
                      <a:endParaRPr lang="tr-TR" sz="1400" dirty="0">
                        <a:effectLst/>
                        <a:latin typeface="Calibri"/>
                        <a:ea typeface="Calibri"/>
                        <a:cs typeface="Times New Roman"/>
                      </a:endParaRPr>
                    </a:p>
                  </a:txBody>
                  <a:tcPr marL="42142" marR="42142" marT="0" marB="0"/>
                </a:tc>
                <a:extLst>
                  <a:ext uri="{0D108BD9-81ED-4DB2-BD59-A6C34878D82A}">
                    <a16:rowId xmlns:a16="http://schemas.microsoft.com/office/drawing/2014/main" val="10002"/>
                  </a:ext>
                </a:extLst>
              </a:tr>
              <a:tr h="941381">
                <a:tc>
                  <a:txBody>
                    <a:bodyPr/>
                    <a:lstStyle/>
                    <a:p>
                      <a:pPr marL="269875" lvl="2" indent="0" algn="just">
                        <a:lnSpc>
                          <a:spcPct val="115000"/>
                        </a:lnSpc>
                        <a:spcAft>
                          <a:spcPts val="0"/>
                        </a:spcAft>
                        <a:buFont typeface="+mj-lt"/>
                        <a:buNone/>
                        <a:tabLst>
                          <a:tab pos="381635" algn="l"/>
                        </a:tabLst>
                      </a:pPr>
                      <a:r>
                        <a:rPr lang="tr-TR" sz="1100" dirty="0">
                          <a:effectLst/>
                        </a:rPr>
                        <a:t>Öğrenci ve veli</a:t>
                      </a:r>
                      <a:r>
                        <a:rPr lang="tr-TR" sz="1100" baseline="0" dirty="0">
                          <a:effectLst/>
                        </a:rPr>
                        <a:t> </a:t>
                      </a:r>
                      <a:r>
                        <a:rPr lang="tr-TR" sz="1100" dirty="0">
                          <a:effectLst/>
                        </a:rPr>
                        <a:t>memnuniyet anketlerindeki soru sayısı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a:effectLst/>
                        </a:rPr>
                        <a:t>En az 20 soru</a:t>
                      </a:r>
                      <a:endParaRPr lang="tr-TR" sz="140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Öğrenci:32, Veli: 25 </a:t>
                      </a:r>
                      <a:endParaRPr lang="tr-TR" sz="1400" dirty="0">
                        <a:effectLst/>
                        <a:latin typeface="Calibri"/>
                        <a:ea typeface="Calibri"/>
                        <a:cs typeface="Times New Roman"/>
                      </a:endParaRPr>
                    </a:p>
                  </a:txBody>
                  <a:tcPr marL="42142" marR="42142" marT="0" marB="0"/>
                </a:tc>
                <a:extLst>
                  <a:ext uri="{0D108BD9-81ED-4DB2-BD59-A6C34878D82A}">
                    <a16:rowId xmlns:a16="http://schemas.microsoft.com/office/drawing/2014/main" val="10003"/>
                  </a:ext>
                </a:extLst>
              </a:tr>
              <a:tr h="941381">
                <a:tc>
                  <a:txBody>
                    <a:bodyPr/>
                    <a:lstStyle/>
                    <a:p>
                      <a:pPr marL="0" lvl="2" indent="0" algn="just">
                        <a:lnSpc>
                          <a:spcPct val="115000"/>
                        </a:lnSpc>
                        <a:spcAft>
                          <a:spcPts val="0"/>
                        </a:spcAft>
                        <a:buFont typeface="+mj-lt"/>
                        <a:buNone/>
                        <a:tabLst>
                          <a:tab pos="381635" algn="l"/>
                        </a:tabLst>
                      </a:pPr>
                      <a:r>
                        <a:rPr lang="tr-TR" sz="1100" dirty="0">
                          <a:effectLst/>
                        </a:rPr>
                        <a:t>Çalışan ve işletme memnuniyet anketlerindeki soru sayısı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a:effectLst/>
                        </a:rPr>
                        <a:t>En az 15 soru</a:t>
                      </a:r>
                      <a:endParaRPr lang="tr-TR" sz="140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Çalışan:22, İşletme: 22 </a:t>
                      </a:r>
                      <a:endParaRPr lang="tr-TR" sz="1400" dirty="0">
                        <a:effectLst/>
                        <a:latin typeface="Calibri"/>
                        <a:ea typeface="Calibri"/>
                        <a:cs typeface="Times New Roman"/>
                      </a:endParaRPr>
                    </a:p>
                  </a:txBody>
                  <a:tcPr marL="42142" marR="42142" marT="0" marB="0"/>
                </a:tc>
                <a:extLst>
                  <a:ext uri="{0D108BD9-81ED-4DB2-BD59-A6C34878D82A}">
                    <a16:rowId xmlns:a16="http://schemas.microsoft.com/office/drawing/2014/main" val="10004"/>
                  </a:ext>
                </a:extLst>
              </a:tr>
            </a:tbl>
          </a:graphicData>
        </a:graphic>
      </p:graphicFrame>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21</a:t>
            </a:fld>
            <a:endParaRPr lang="tr-TR"/>
          </a:p>
        </p:txBody>
      </p:sp>
    </p:spTree>
    <p:extLst>
      <p:ext uri="{BB962C8B-B14F-4D97-AF65-F5344CB8AC3E}">
        <p14:creationId xmlns:p14="http://schemas.microsoft.com/office/powerpoint/2010/main" val="929983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499176" cy="4525963"/>
          </a:xfrm>
        </p:spPr>
        <p:txBody>
          <a:bodyPr/>
          <a:lstStyle/>
          <a:p>
            <a:endParaRPr lang="tr-TR" sz="2400" dirty="0"/>
          </a:p>
          <a:p>
            <a:endParaRPr lang="tr-TR" sz="2400" dirty="0"/>
          </a:p>
          <a:p>
            <a:pPr algn="ctr"/>
            <a:r>
              <a:rPr lang="tr-TR" sz="2400" dirty="0"/>
              <a:t>Çalışmanın hedef kitle üzerindeki </a:t>
            </a:r>
            <a:r>
              <a:rPr lang="tr-TR" sz="2400" b="1" dirty="0">
                <a:solidFill>
                  <a:srgbClr val="0070C0"/>
                </a:solidFill>
              </a:rPr>
              <a:t>memnuniyet düzeyinin</a:t>
            </a:r>
            <a:r>
              <a:rPr lang="tr-TR" sz="2400" dirty="0"/>
              <a:t> anket, görüşme gibi yöntemlerle ölçülüp değerlendirilmesi </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22</a:t>
            </a:fld>
            <a:endParaRPr lang="tr-TR"/>
          </a:p>
        </p:txBody>
      </p:sp>
    </p:spTree>
    <p:extLst>
      <p:ext uri="{BB962C8B-B14F-4D97-AF65-F5344CB8AC3E}">
        <p14:creationId xmlns:p14="http://schemas.microsoft.com/office/powerpoint/2010/main" val="3209302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 İfadeler</a:t>
            </a:r>
          </a:p>
        </p:txBody>
      </p:sp>
      <p:sp>
        <p:nvSpPr>
          <p:cNvPr id="3" name="İçerik Yer Tutucusu 2"/>
          <p:cNvSpPr>
            <a:spLocks noGrp="1"/>
          </p:cNvSpPr>
          <p:nvPr>
            <p:ph sz="half" idx="1"/>
          </p:nvPr>
        </p:nvSpPr>
        <p:spPr/>
        <p:txBody>
          <a:bodyPr/>
          <a:lstStyle/>
          <a:p>
            <a:r>
              <a:rPr lang="tr-TR" sz="2400" dirty="0"/>
              <a:t>Velilerimizin okula ilgisi daha çok artmış, okul etkinliklerine </a:t>
            </a:r>
            <a:r>
              <a:rPr lang="tr-TR" sz="2400" b="1" dirty="0">
                <a:solidFill>
                  <a:srgbClr val="0070C0"/>
                </a:solidFill>
              </a:rPr>
              <a:t>daha çok katılmaya </a:t>
            </a:r>
            <a:r>
              <a:rPr lang="tr-TR" sz="2400" dirty="0"/>
              <a:t>başlamışlardır. </a:t>
            </a:r>
          </a:p>
          <a:p>
            <a:r>
              <a:rPr lang="tr-TR" sz="2400" dirty="0"/>
              <a:t>Okul personeli, öğrenci ve veliler arasındaki birlik, beraberlik ve sevgi bağları </a:t>
            </a:r>
            <a:r>
              <a:rPr lang="tr-TR" sz="2400" b="1" dirty="0">
                <a:solidFill>
                  <a:srgbClr val="0070C0"/>
                </a:solidFill>
              </a:rPr>
              <a:t>güçlenmiştir</a:t>
            </a:r>
            <a:r>
              <a:rPr lang="tr-TR" sz="2400" dirty="0"/>
              <a:t>. </a:t>
            </a:r>
          </a:p>
          <a:p>
            <a:endParaRPr lang="tr-TR" sz="2400" dirty="0"/>
          </a:p>
        </p:txBody>
      </p:sp>
      <p:graphicFrame>
        <p:nvGraphicFramePr>
          <p:cNvPr id="7" name="İçerik Yer Tutucusu 6"/>
          <p:cNvGraphicFramePr>
            <a:graphicFrameLocks noGrp="1" noChangeAspect="1"/>
          </p:cNvGraphicFramePr>
          <p:nvPr>
            <p:ph sz="half" idx="2"/>
            <p:extLst>
              <p:ext uri="{D42A27DB-BD31-4B8C-83A1-F6EECF244321}">
                <p14:modId xmlns:p14="http://schemas.microsoft.com/office/powerpoint/2010/main" val="3524275381"/>
              </p:ext>
            </p:extLst>
          </p:nvPr>
        </p:nvGraphicFramePr>
        <p:xfrm>
          <a:off x="4648199" y="1600202"/>
          <a:ext cx="4330951" cy="3268958"/>
        </p:xfrm>
        <a:graphic>
          <a:graphicData uri="http://schemas.openxmlformats.org/drawingml/2006/chart">
            <c:chart xmlns:c="http://schemas.openxmlformats.org/drawingml/2006/chart" xmlns:r="http://schemas.openxmlformats.org/officeDocument/2006/relationships" r:id="rId2"/>
          </a:graphicData>
        </a:graphic>
      </p:graphicFrame>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23</a:t>
            </a:fld>
            <a:endParaRPr lang="tr-TR"/>
          </a:p>
        </p:txBody>
      </p:sp>
    </p:spTree>
    <p:extLst>
      <p:ext uri="{BB962C8B-B14F-4D97-AF65-F5344CB8AC3E}">
        <p14:creationId xmlns:p14="http://schemas.microsoft.com/office/powerpoint/2010/main" val="2626973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a:t>   Aşağıdaki Çalışmaların emek, zaman ve para cinsinden verimlilik düzeyi nedir?</a:t>
            </a:r>
          </a:p>
        </p:txBody>
      </p:sp>
      <p:sp>
        <p:nvSpPr>
          <p:cNvPr id="3" name="İçerik Yer Tutucusu 2"/>
          <p:cNvSpPr>
            <a:spLocks noGrp="1"/>
          </p:cNvSpPr>
          <p:nvPr>
            <p:ph sz="half" idx="1"/>
          </p:nvPr>
        </p:nvSpPr>
        <p:spPr>
          <a:xfrm>
            <a:off x="467544" y="1484784"/>
            <a:ext cx="4038600" cy="4114800"/>
          </a:xfrm>
        </p:spPr>
        <p:txBody>
          <a:bodyPr/>
          <a:lstStyle/>
          <a:p>
            <a:r>
              <a:rPr lang="tr-TR" sz="2000" b="1" dirty="0">
                <a:solidFill>
                  <a:srgbClr val="0070C0"/>
                </a:solidFill>
              </a:rPr>
              <a:t>BİLİNÇLİ ÇOCUK GÜVENLİ GELECEK PROJESİ(Çocuklara </a:t>
            </a:r>
            <a:r>
              <a:rPr lang="tr-TR" sz="2000" dirty="0"/>
              <a:t>Bireysel Güvenlik Eğitimi Programı’nın çocukların “can güvenliği” bilgileri üzerindeki etkisini) </a:t>
            </a:r>
          </a:p>
          <a:p>
            <a:r>
              <a:rPr lang="tr-TR" sz="2000" b="1" dirty="0">
                <a:solidFill>
                  <a:srgbClr val="0070C0"/>
                </a:solidFill>
              </a:rPr>
              <a:t>MONTESSORİ YÖNTEMİYLE DEĞERLER</a:t>
            </a:r>
            <a:r>
              <a:rPr lang="tr-TR" sz="2000" dirty="0"/>
              <a:t> EĞİTİMİ(Çalışmanın amacı öğrencilerimizin dengeli, sağlıklı, gelişmiş bir kişiliğe ve karaktere sahip, temel ve insani değerleri kazanmış iyi insan, iyi vatandaş olarak yetişmelerine katkıda  bulunmak)</a:t>
            </a:r>
          </a:p>
        </p:txBody>
      </p:sp>
      <p:sp>
        <p:nvSpPr>
          <p:cNvPr id="4" name="İçerik Yer Tutucusu 3"/>
          <p:cNvSpPr>
            <a:spLocks noGrp="1"/>
          </p:cNvSpPr>
          <p:nvPr>
            <p:ph sz="half" idx="2"/>
          </p:nvPr>
        </p:nvSpPr>
        <p:spPr>
          <a:xfrm>
            <a:off x="4644008" y="1556792"/>
            <a:ext cx="4038600" cy="4114800"/>
          </a:xfrm>
        </p:spPr>
        <p:txBody>
          <a:bodyPr/>
          <a:lstStyle/>
          <a:p>
            <a:r>
              <a:rPr lang="tr-TR" sz="1800" b="1" dirty="0">
                <a:solidFill>
                  <a:srgbClr val="0070C0"/>
                </a:solidFill>
              </a:rPr>
              <a:t>BİLGİ MİKROFONU </a:t>
            </a:r>
            <a:r>
              <a:rPr lang="tr-TR" sz="1800" dirty="0"/>
              <a:t>(Bilgi mikrofonunda görev alan öğrencilerimiz, okul radyosundan sorumlu öğretmen tarafından verilen konular hakkında öğle arasında ve teneffüslerde yayınlanacak canlı programlar hazırlamak)</a:t>
            </a:r>
          </a:p>
          <a:p>
            <a:r>
              <a:rPr lang="tr-TR" sz="1800" b="1" dirty="0">
                <a:solidFill>
                  <a:srgbClr val="0070C0"/>
                </a:solidFill>
              </a:rPr>
              <a:t>EĞİTİM KURUMLARINDAKİ ELEKTRİK ENERJİSİ İHTİYACININ GÜNEŞ IŞINIMINDAN ELEKTRİK ÜRETEN FOTOVOLTAİK SİSTEMLERLE DESTEKLENMESİ </a:t>
            </a:r>
            <a:r>
              <a:rPr lang="tr-TR" sz="1800" dirty="0"/>
              <a:t>(Enerji tüketimini, güneş enerjisi sisteminden karşılamak)</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24</a:t>
            </a:fld>
            <a:endParaRPr lang="tr-TR"/>
          </a:p>
        </p:txBody>
      </p:sp>
    </p:spTree>
    <p:extLst>
      <p:ext uri="{BB962C8B-B14F-4D97-AF65-F5344CB8AC3E}">
        <p14:creationId xmlns:p14="http://schemas.microsoft.com/office/powerpoint/2010/main" val="3562544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211144" cy="4525963"/>
          </a:xfrm>
        </p:spPr>
        <p:txBody>
          <a:bodyPr/>
          <a:lstStyle/>
          <a:p>
            <a:pPr algn="ctr"/>
            <a:endParaRPr lang="tr-TR" sz="2800" dirty="0"/>
          </a:p>
          <a:p>
            <a:pPr algn="ctr"/>
            <a:endParaRPr lang="tr-TR" sz="2800" dirty="0"/>
          </a:p>
          <a:p>
            <a:pPr algn="ctr"/>
            <a:endParaRPr lang="tr-TR" sz="2800" dirty="0"/>
          </a:p>
          <a:p>
            <a:pPr algn="ctr"/>
            <a:r>
              <a:rPr lang="tr-TR" sz="2800" dirty="0"/>
              <a:t>Çalışmanın uygulanma süresi:</a:t>
            </a:r>
          </a:p>
          <a:p>
            <a:pPr marL="0" indent="0" algn="ctr">
              <a:buNone/>
            </a:pPr>
            <a:r>
              <a:rPr lang="tr-TR" sz="2800" dirty="0"/>
              <a:t> </a:t>
            </a:r>
            <a:r>
              <a:rPr lang="tr-TR" sz="2800" b="1" dirty="0">
                <a:solidFill>
                  <a:srgbClr val="0070C0"/>
                </a:solidFill>
              </a:rPr>
              <a:t>Dönem (eğitim ve öğretim dönemi)</a:t>
            </a:r>
            <a:r>
              <a:rPr lang="tr-TR" sz="2800" dirty="0"/>
              <a:t> temel alınacak</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25</a:t>
            </a:fld>
            <a:endParaRPr lang="tr-TR"/>
          </a:p>
        </p:txBody>
      </p:sp>
    </p:spTree>
    <p:extLst>
      <p:ext uri="{BB962C8B-B14F-4D97-AF65-F5344CB8AC3E}">
        <p14:creationId xmlns:p14="http://schemas.microsoft.com/office/powerpoint/2010/main" val="1801634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graphicFrame>
        <p:nvGraphicFramePr>
          <p:cNvPr id="7" name="İçerik Yer Tutucusu 6"/>
          <p:cNvGraphicFramePr>
            <a:graphicFrameLocks noGrp="1"/>
          </p:cNvGraphicFramePr>
          <p:nvPr>
            <p:ph sz="half" idx="1"/>
            <p:extLst>
              <p:ext uri="{D42A27DB-BD31-4B8C-83A1-F6EECF244321}">
                <p14:modId xmlns:p14="http://schemas.microsoft.com/office/powerpoint/2010/main" val="1162534124"/>
              </p:ext>
            </p:extLst>
          </p:nvPr>
        </p:nvGraphicFramePr>
        <p:xfrm>
          <a:off x="251520" y="1772816"/>
          <a:ext cx="4536505" cy="2335922"/>
        </p:xfrm>
        <a:graphic>
          <a:graphicData uri="http://schemas.openxmlformats.org/drawingml/2006/table">
            <a:tbl>
              <a:tblPr>
                <a:tableStyleId>{5C22544A-7EE6-4342-B048-85BDC9FD1C3A}</a:tableStyleId>
              </a:tblPr>
              <a:tblGrid>
                <a:gridCol w="1120391">
                  <a:extLst>
                    <a:ext uri="{9D8B030D-6E8A-4147-A177-3AD203B41FA5}">
                      <a16:colId xmlns:a16="http://schemas.microsoft.com/office/drawing/2014/main" val="20000"/>
                    </a:ext>
                  </a:extLst>
                </a:gridCol>
                <a:gridCol w="1089236">
                  <a:extLst>
                    <a:ext uri="{9D8B030D-6E8A-4147-A177-3AD203B41FA5}">
                      <a16:colId xmlns:a16="http://schemas.microsoft.com/office/drawing/2014/main" val="20001"/>
                    </a:ext>
                  </a:extLst>
                </a:gridCol>
                <a:gridCol w="1282955">
                  <a:extLst>
                    <a:ext uri="{9D8B030D-6E8A-4147-A177-3AD203B41FA5}">
                      <a16:colId xmlns:a16="http://schemas.microsoft.com/office/drawing/2014/main" val="20002"/>
                    </a:ext>
                  </a:extLst>
                </a:gridCol>
                <a:gridCol w="1043923">
                  <a:extLst>
                    <a:ext uri="{9D8B030D-6E8A-4147-A177-3AD203B41FA5}">
                      <a16:colId xmlns:a16="http://schemas.microsoft.com/office/drawing/2014/main" val="20003"/>
                    </a:ext>
                  </a:extLst>
                </a:gridCol>
              </a:tblGrid>
              <a:tr h="915850">
                <a:tc>
                  <a:txBody>
                    <a:bodyPr/>
                    <a:lstStyle/>
                    <a:p>
                      <a:pPr algn="ctr" eaLnBrk="0" fontAlgn="base" hangingPunct="0">
                        <a:lnSpc>
                          <a:spcPct val="115000"/>
                        </a:lnSpc>
                        <a:spcBef>
                          <a:spcPts val="430"/>
                        </a:spcBef>
                        <a:spcAft>
                          <a:spcPts val="0"/>
                        </a:spcAft>
                      </a:pPr>
                      <a:r>
                        <a:rPr lang="tr-TR" sz="1600" b="1" kern="1200" dirty="0">
                          <a:effectLst/>
                        </a:rPr>
                        <a:t>Eğitim-Öğretim Yılı</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Toplam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Gözetmensiz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Yüzde (%)</a:t>
                      </a:r>
                      <a:endParaRPr lang="tr-TR" sz="1600" b="1" dirty="0">
                        <a:effectLst/>
                        <a:latin typeface="Calibri"/>
                        <a:ea typeface="Times New Roman"/>
                        <a:cs typeface="Times New Roman"/>
                      </a:endParaRPr>
                    </a:p>
                  </a:txBody>
                  <a:tcPr marL="71578" marR="71578" marT="37301" marB="37301" anchor="ctr"/>
                </a:tc>
                <a:extLst>
                  <a:ext uri="{0D108BD9-81ED-4DB2-BD59-A6C34878D82A}">
                    <a16:rowId xmlns:a16="http://schemas.microsoft.com/office/drawing/2014/main" val="10000"/>
                  </a:ext>
                </a:extLst>
              </a:tr>
              <a:tr h="355018">
                <a:tc>
                  <a:txBody>
                    <a:bodyPr/>
                    <a:lstStyle/>
                    <a:p>
                      <a:pPr algn="ctr" eaLnBrk="0" fontAlgn="base" hangingPunct="0">
                        <a:lnSpc>
                          <a:spcPct val="115000"/>
                        </a:lnSpc>
                        <a:spcBef>
                          <a:spcPts val="430"/>
                        </a:spcBef>
                        <a:spcAft>
                          <a:spcPts val="0"/>
                        </a:spcAft>
                      </a:pPr>
                      <a:r>
                        <a:rPr lang="tr-TR" sz="1600" kern="1200">
                          <a:effectLst/>
                        </a:rPr>
                        <a:t>2011-2012</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270</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67</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%25</a:t>
                      </a:r>
                      <a:endParaRPr lang="tr-TR" sz="1600" dirty="0">
                        <a:effectLst/>
                        <a:latin typeface="Calibri"/>
                        <a:ea typeface="Times New Roman"/>
                        <a:cs typeface="Times New Roman"/>
                      </a:endParaRPr>
                    </a:p>
                  </a:txBody>
                  <a:tcPr marL="71578" marR="71578" marT="37301" marB="37301" anchor="ctr"/>
                </a:tc>
                <a:extLst>
                  <a:ext uri="{0D108BD9-81ED-4DB2-BD59-A6C34878D82A}">
                    <a16:rowId xmlns:a16="http://schemas.microsoft.com/office/drawing/2014/main" val="10001"/>
                  </a:ext>
                </a:extLst>
              </a:tr>
              <a:tr h="355018">
                <a:tc>
                  <a:txBody>
                    <a:bodyPr/>
                    <a:lstStyle/>
                    <a:p>
                      <a:pPr algn="ctr" eaLnBrk="0" fontAlgn="base" hangingPunct="0">
                        <a:lnSpc>
                          <a:spcPct val="115000"/>
                        </a:lnSpc>
                        <a:spcBef>
                          <a:spcPts val="430"/>
                        </a:spcBef>
                        <a:spcAft>
                          <a:spcPts val="0"/>
                        </a:spcAft>
                      </a:pPr>
                      <a:r>
                        <a:rPr lang="tr-TR" sz="1600" kern="1200">
                          <a:effectLst/>
                        </a:rPr>
                        <a:t>2012-2013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274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155</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%56</a:t>
                      </a:r>
                      <a:endParaRPr lang="tr-TR" sz="1600">
                        <a:effectLst/>
                        <a:latin typeface="Calibri"/>
                        <a:ea typeface="Times New Roman"/>
                        <a:cs typeface="Times New Roman"/>
                      </a:endParaRPr>
                    </a:p>
                  </a:txBody>
                  <a:tcPr marL="71578" marR="71578" marT="37301" marB="37301" anchor="ctr"/>
                </a:tc>
                <a:extLst>
                  <a:ext uri="{0D108BD9-81ED-4DB2-BD59-A6C34878D82A}">
                    <a16:rowId xmlns:a16="http://schemas.microsoft.com/office/drawing/2014/main" val="10002"/>
                  </a:ext>
                </a:extLst>
              </a:tr>
              <a:tr h="355018">
                <a:tc>
                  <a:txBody>
                    <a:bodyPr/>
                    <a:lstStyle/>
                    <a:p>
                      <a:pPr algn="ctr" eaLnBrk="0" fontAlgn="base" hangingPunct="0">
                        <a:lnSpc>
                          <a:spcPct val="115000"/>
                        </a:lnSpc>
                        <a:spcBef>
                          <a:spcPts val="430"/>
                        </a:spcBef>
                        <a:spcAft>
                          <a:spcPts val="0"/>
                        </a:spcAft>
                      </a:pPr>
                      <a:r>
                        <a:rPr lang="tr-TR" sz="1600" kern="1200">
                          <a:effectLst/>
                        </a:rPr>
                        <a:t>2013-2014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261</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208</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%80</a:t>
                      </a:r>
                      <a:endParaRPr lang="tr-TR" sz="1600" dirty="0">
                        <a:effectLst/>
                        <a:latin typeface="Calibri"/>
                        <a:ea typeface="Times New Roman"/>
                        <a:cs typeface="Times New Roman"/>
                      </a:endParaRPr>
                    </a:p>
                  </a:txBody>
                  <a:tcPr marL="71578" marR="71578" marT="37301" marB="37301" anchor="ctr"/>
                </a:tc>
                <a:extLst>
                  <a:ext uri="{0D108BD9-81ED-4DB2-BD59-A6C34878D82A}">
                    <a16:rowId xmlns:a16="http://schemas.microsoft.com/office/drawing/2014/main" val="10003"/>
                  </a:ext>
                </a:extLst>
              </a:tr>
              <a:tr h="355018">
                <a:tc>
                  <a:txBody>
                    <a:bodyPr/>
                    <a:lstStyle/>
                    <a:p>
                      <a:pPr algn="ctr" eaLnBrk="0" fontAlgn="base" hangingPunct="0">
                        <a:lnSpc>
                          <a:spcPct val="115000"/>
                        </a:lnSpc>
                        <a:spcBef>
                          <a:spcPts val="430"/>
                        </a:spcBef>
                        <a:spcAft>
                          <a:spcPts val="0"/>
                        </a:spcAft>
                      </a:pPr>
                      <a:r>
                        <a:rPr lang="tr-TR" sz="1600" kern="1200">
                          <a:effectLst/>
                        </a:rPr>
                        <a:t>2014-2015</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248</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173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%70</a:t>
                      </a:r>
                      <a:endParaRPr lang="tr-TR" sz="1600" dirty="0">
                        <a:effectLst/>
                        <a:latin typeface="Calibri"/>
                        <a:ea typeface="Times New Roman"/>
                        <a:cs typeface="Times New Roman"/>
                      </a:endParaRPr>
                    </a:p>
                  </a:txBody>
                  <a:tcPr marL="71578" marR="71578" marT="37301" marB="37301" anchor="ctr"/>
                </a:tc>
                <a:extLst>
                  <a:ext uri="{0D108BD9-81ED-4DB2-BD59-A6C34878D82A}">
                    <a16:rowId xmlns:a16="http://schemas.microsoft.com/office/drawing/2014/main" val="10004"/>
                  </a:ext>
                </a:extLst>
              </a:tr>
            </a:tbl>
          </a:graphicData>
        </a:graphic>
      </p:graphicFrame>
      <p:sp>
        <p:nvSpPr>
          <p:cNvPr id="4" name="İçerik Yer Tutucusu 3"/>
          <p:cNvSpPr>
            <a:spLocks noGrp="1"/>
          </p:cNvSpPr>
          <p:nvPr>
            <p:ph sz="half" idx="2"/>
          </p:nvPr>
        </p:nvSpPr>
        <p:spPr>
          <a:xfrm>
            <a:off x="4932040" y="1600201"/>
            <a:ext cx="3754760" cy="3484984"/>
          </a:xfrm>
        </p:spPr>
        <p:style>
          <a:lnRef idx="1">
            <a:schemeClr val="accent1"/>
          </a:lnRef>
          <a:fillRef idx="2">
            <a:schemeClr val="accent1"/>
          </a:fillRef>
          <a:effectRef idx="1">
            <a:schemeClr val="accent1"/>
          </a:effectRef>
          <a:fontRef idx="minor">
            <a:schemeClr val="dk1"/>
          </a:fontRef>
        </p:style>
        <p:txBody>
          <a:bodyPr/>
          <a:lstStyle/>
          <a:p>
            <a:pPr algn="ctr"/>
            <a:endParaRPr lang="tr-TR" sz="2000" dirty="0"/>
          </a:p>
          <a:p>
            <a:pPr marL="0" indent="0" algn="ctr">
              <a:buNone/>
            </a:pPr>
            <a:r>
              <a:rPr lang="tr-TR" sz="2000" dirty="0"/>
              <a:t>2005-2006 Eğitim-Öğretim yılında İlk kez bir okul bünyesinde “</a:t>
            </a:r>
            <a:r>
              <a:rPr lang="tr-TR" sz="2000" dirty="0" err="1"/>
              <a:t>Etnoğrafik</a:t>
            </a:r>
            <a:r>
              <a:rPr lang="tr-TR" sz="2000" dirty="0"/>
              <a:t> Müze’’</a:t>
            </a:r>
            <a:r>
              <a:rPr lang="tr-TR" sz="2000" dirty="0" err="1"/>
              <a:t>yi</a:t>
            </a:r>
            <a:r>
              <a:rPr lang="tr-TR" sz="2000" dirty="0"/>
              <a:t> açmıştık. 2014-2015 Eğitim-Öğretim yılında 2.kez Fethiye Anadolu İmam Hatip Lisesi bünyesinde  </a:t>
            </a:r>
            <a:r>
              <a:rPr lang="tr-TR" sz="2000" dirty="0" err="1"/>
              <a:t>etnoğrafik</a:t>
            </a:r>
            <a:r>
              <a:rPr lang="tr-TR" sz="2000" dirty="0"/>
              <a:t> ve tarihi bir müze açtık. Şuan müzemiz derslerde kullanılıyor</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26</a:t>
            </a:fld>
            <a:endParaRPr lang="tr-TR"/>
          </a:p>
        </p:txBody>
      </p:sp>
    </p:spTree>
    <p:extLst>
      <p:ext uri="{BB962C8B-B14F-4D97-AF65-F5344CB8AC3E}">
        <p14:creationId xmlns:p14="http://schemas.microsoft.com/office/powerpoint/2010/main" val="1690131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dirty="0">
                <a:ea typeface="+mn-ea"/>
                <a:cs typeface="+mn-cs"/>
              </a:rPr>
              <a:t>6. SONUÇLAR</a:t>
            </a:r>
            <a:endParaRPr lang="tr-TR" sz="6000" dirty="0"/>
          </a:p>
        </p:txBody>
      </p:sp>
      <p:sp>
        <p:nvSpPr>
          <p:cNvPr id="3" name="İçerik Yer Tutucusu 2"/>
          <p:cNvSpPr>
            <a:spLocks noGrp="1"/>
          </p:cNvSpPr>
          <p:nvPr>
            <p:ph sz="half" idx="1"/>
          </p:nvPr>
        </p:nvSpPr>
        <p:spPr>
          <a:xfrm>
            <a:off x="457200" y="2996952"/>
            <a:ext cx="4038600" cy="3022848"/>
          </a:xfrm>
        </p:spPr>
        <p:txBody>
          <a:bodyPr/>
          <a:lstStyle/>
          <a:p>
            <a:r>
              <a:rPr lang="tr-TR" sz="2000" dirty="0"/>
              <a:t>Sürdürülebilirlik daimi olma yeteneği olarak adlandırılabilir.</a:t>
            </a:r>
          </a:p>
          <a:p>
            <a:endParaRPr lang="tr-TR" sz="2000" dirty="0"/>
          </a:p>
          <a:p>
            <a:r>
              <a:rPr lang="tr-TR" sz="2000" dirty="0"/>
              <a:t>Çalışmanın uygulandığı yer açısından </a:t>
            </a:r>
            <a:r>
              <a:rPr lang="tr-TR" sz="2000" dirty="0">
                <a:solidFill>
                  <a:srgbClr val="FF0000"/>
                </a:solidFill>
              </a:rPr>
              <a:t>aynı mekanda</a:t>
            </a:r>
            <a:r>
              <a:rPr lang="tr-TR" sz="2000" dirty="0"/>
              <a:t> devam edebilmesi</a:t>
            </a:r>
          </a:p>
        </p:txBody>
      </p:sp>
      <p:sp>
        <p:nvSpPr>
          <p:cNvPr id="4" name="İçerik Yer Tutucusu 3"/>
          <p:cNvSpPr>
            <a:spLocks noGrp="1"/>
          </p:cNvSpPr>
          <p:nvPr>
            <p:ph sz="half" idx="2"/>
          </p:nvPr>
        </p:nvSpPr>
        <p:spPr>
          <a:xfrm>
            <a:off x="4648200" y="2996952"/>
            <a:ext cx="4038600" cy="3022848"/>
          </a:xfrm>
        </p:spPr>
        <p:txBody>
          <a:bodyPr/>
          <a:lstStyle/>
          <a:p>
            <a:r>
              <a:rPr lang="tr-TR" sz="2000" dirty="0"/>
              <a:t>Çalışmanın ileriki dönemlerde de devam edebilir veya gelişebilir nitelikte olması</a:t>
            </a:r>
          </a:p>
          <a:p>
            <a:r>
              <a:rPr lang="tr-TR" sz="2000" dirty="0"/>
              <a:t>Hedefler ulaşıldıktan sonra da çalışma kapsamındaki uygulamalara devam edilebilirlik</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27</a:t>
            </a:fld>
            <a:endParaRPr lang="tr-TR"/>
          </a:p>
        </p:txBody>
      </p:sp>
      <p:sp>
        <p:nvSpPr>
          <p:cNvPr id="7" name="6 Metin kutusu"/>
          <p:cNvSpPr txBox="1"/>
          <p:nvPr/>
        </p:nvSpPr>
        <p:spPr>
          <a:xfrm>
            <a:off x="467544" y="1268760"/>
            <a:ext cx="8280920" cy="584775"/>
          </a:xfrm>
          <a:prstGeom prst="rect">
            <a:avLst/>
          </a:prstGeom>
          <a:solidFill>
            <a:srgbClr val="FF0000"/>
          </a:solidFill>
        </p:spPr>
        <p:txBody>
          <a:bodyPr wrap="square" rtlCol="0">
            <a:spAutoFit/>
          </a:bodyPr>
          <a:lstStyle/>
          <a:p>
            <a:r>
              <a:rPr lang="tr-TR" sz="3200" i="1" dirty="0"/>
              <a:t>6.2. Sürdürülebilirlik ve Yaygınlaştırılabilirlik</a:t>
            </a:r>
          </a:p>
        </p:txBody>
      </p:sp>
      <p:sp>
        <p:nvSpPr>
          <p:cNvPr id="8" name="7 Metin kutusu"/>
          <p:cNvSpPr txBox="1"/>
          <p:nvPr/>
        </p:nvSpPr>
        <p:spPr>
          <a:xfrm>
            <a:off x="539552" y="2060848"/>
            <a:ext cx="7848872" cy="707886"/>
          </a:xfrm>
          <a:prstGeom prst="rect">
            <a:avLst/>
          </a:prstGeom>
          <a:noFill/>
        </p:spPr>
        <p:txBody>
          <a:bodyPr wrap="square" rtlCol="0">
            <a:spAutoFit/>
          </a:bodyPr>
          <a:lstStyle/>
          <a:p>
            <a:pPr marL="0" indent="0">
              <a:buNone/>
            </a:pPr>
            <a:r>
              <a:rPr lang="tr-TR" sz="2000" dirty="0">
                <a:solidFill>
                  <a:schemeClr val="bg2"/>
                </a:solidFill>
              </a:rPr>
              <a:t>Çalışmanın diğer okul kurumlar için model olabilirliği ve yerel ya da ulusal geneline yaygınlaştırılabilirliğinden bahsedilecektir.</a:t>
            </a:r>
            <a:endParaRPr lang="tr-TR" sz="2000" i="1" dirty="0">
              <a:solidFill>
                <a:schemeClr val="bg2"/>
              </a:solidFill>
            </a:endParaRPr>
          </a:p>
        </p:txBody>
      </p:sp>
    </p:spTree>
    <p:extLst>
      <p:ext uri="{BB962C8B-B14F-4D97-AF65-F5344CB8AC3E}">
        <p14:creationId xmlns:p14="http://schemas.microsoft.com/office/powerpoint/2010/main" val="2697296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571184" cy="4525963"/>
          </a:xfrm>
        </p:spPr>
        <p:txBody>
          <a:bodyPr/>
          <a:lstStyle/>
          <a:p>
            <a:pPr algn="ctr"/>
            <a:r>
              <a:rPr lang="tr-TR" sz="2800" b="1" dirty="0"/>
              <a:t>Çalışmanın diğer okul kurumlar için model olabilirliği,</a:t>
            </a:r>
          </a:p>
          <a:p>
            <a:pPr algn="ctr"/>
            <a:endParaRPr lang="tr-TR" sz="2800" b="1" dirty="0"/>
          </a:p>
          <a:p>
            <a:pPr marL="0" indent="0" algn="ctr">
              <a:buNone/>
            </a:pPr>
            <a:endParaRPr lang="tr-TR" sz="2800" b="1" dirty="0"/>
          </a:p>
          <a:p>
            <a:pPr algn="ctr"/>
            <a:r>
              <a:rPr lang="tr-TR" sz="2800" b="1" dirty="0"/>
              <a:t> Okul, İlçe, İl, Yerel ya da ulusal geneline yaygınlaştırılabilirliği,</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28</a:t>
            </a:fld>
            <a:endParaRPr lang="tr-TR"/>
          </a:p>
        </p:txBody>
      </p:sp>
    </p:spTree>
    <p:extLst>
      <p:ext uri="{BB962C8B-B14F-4D97-AF65-F5344CB8AC3E}">
        <p14:creationId xmlns:p14="http://schemas.microsoft.com/office/powerpoint/2010/main" val="3461279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 Örnek Projeler</a:t>
            </a:r>
          </a:p>
        </p:txBody>
      </p:sp>
      <p:sp>
        <p:nvSpPr>
          <p:cNvPr id="3" name="İçerik Yer Tutucusu 2"/>
          <p:cNvSpPr>
            <a:spLocks noGrp="1"/>
          </p:cNvSpPr>
          <p:nvPr>
            <p:ph sz="half" idx="1"/>
          </p:nvPr>
        </p:nvSpPr>
        <p:spPr/>
        <p:txBody>
          <a:bodyPr/>
          <a:lstStyle/>
          <a:p>
            <a:r>
              <a:rPr lang="tr-TR" sz="2000" b="1" dirty="0">
                <a:solidFill>
                  <a:srgbClr val="0070C0"/>
                </a:solidFill>
              </a:rPr>
              <a:t>TARİHİ ESERLERİ TANI, KORU,YAŞAT PROJESİ </a:t>
            </a:r>
            <a:r>
              <a:rPr lang="tr-TR" sz="2000" dirty="0"/>
              <a:t>(Öğrencilerimizin ve velilerin tarihi ve kültürel mirasımızın korunması konusunda bilgi ve bilinç düzeylerini arttırmak)</a:t>
            </a:r>
          </a:p>
          <a:p>
            <a:r>
              <a:rPr lang="tr-TR" sz="2000" b="1" dirty="0">
                <a:solidFill>
                  <a:srgbClr val="0070C0"/>
                </a:solidFill>
              </a:rPr>
              <a:t>BEN DE GÖRDÜM’ PROJESİ </a:t>
            </a:r>
            <a:r>
              <a:rPr lang="tr-TR" sz="2000" dirty="0"/>
              <a:t>(Normal sınıflarda öğrenim gören öğrenciler ile özel eğitim sınıfında öğrenim gören öğrencilerin akademik ve sosyal etkileşimlerini artırmaktır)</a:t>
            </a:r>
          </a:p>
          <a:p>
            <a:endParaRPr lang="tr-TR" dirty="0"/>
          </a:p>
        </p:txBody>
      </p:sp>
      <p:sp>
        <p:nvSpPr>
          <p:cNvPr id="4" name="İçerik Yer Tutucusu 3"/>
          <p:cNvSpPr>
            <a:spLocks noGrp="1"/>
          </p:cNvSpPr>
          <p:nvPr>
            <p:ph sz="half" idx="2"/>
          </p:nvPr>
        </p:nvSpPr>
        <p:spPr/>
        <p:txBody>
          <a:bodyPr/>
          <a:lstStyle/>
          <a:p>
            <a:r>
              <a:rPr lang="tr-TR" sz="2000" b="1" dirty="0">
                <a:solidFill>
                  <a:srgbClr val="0070C0"/>
                </a:solidFill>
              </a:rPr>
              <a:t>OKUL KAPI SABİTLEME İŞ GÜVENLİĞİ KİLİT SİSTEMİ </a:t>
            </a:r>
            <a:r>
              <a:rPr lang="tr-TR" sz="2000" dirty="0"/>
              <a:t>(Öğrencilerimizin kapılar nedeniyle yaralanmalarını engellemek)</a:t>
            </a:r>
          </a:p>
          <a:p>
            <a:pPr marL="0" indent="0">
              <a:buNone/>
            </a:pPr>
            <a:endParaRPr lang="tr-TR" sz="2000" dirty="0"/>
          </a:p>
          <a:p>
            <a:r>
              <a:rPr lang="tr-TR" sz="2000" b="1" dirty="0">
                <a:solidFill>
                  <a:srgbClr val="0070C0"/>
                </a:solidFill>
              </a:rPr>
              <a:t>YEŞİL BAHÇE  </a:t>
            </a:r>
            <a:r>
              <a:rPr lang="tr-TR" sz="2000" dirty="0"/>
              <a:t>(Okulumuzun bahçesini daha mutlu yaşanabilen bir alan haline dönüştürmek)</a:t>
            </a:r>
          </a:p>
          <a:p>
            <a:endParaRPr lang="tr-TR" sz="2400" dirty="0"/>
          </a:p>
          <a:p>
            <a:endParaRPr lang="tr-TR" sz="2400" dirty="0"/>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29</a:t>
            </a:fld>
            <a:endParaRPr lang="tr-TR"/>
          </a:p>
        </p:txBody>
      </p:sp>
    </p:spTree>
    <p:extLst>
      <p:ext uri="{BB962C8B-B14F-4D97-AF65-F5344CB8AC3E}">
        <p14:creationId xmlns:p14="http://schemas.microsoft.com/office/powerpoint/2010/main" val="386382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Proje Raporlarından Örnekler İfadeler</a:t>
            </a:r>
          </a:p>
        </p:txBody>
      </p:sp>
      <p:sp>
        <p:nvSpPr>
          <p:cNvPr id="3" name="İçerik Yer Tutucusu 2"/>
          <p:cNvSpPr>
            <a:spLocks noGrp="1"/>
          </p:cNvSpPr>
          <p:nvPr>
            <p:ph sz="half" idx="1"/>
          </p:nvPr>
        </p:nvSpPr>
        <p:spPr>
          <a:xfrm>
            <a:off x="457200" y="1268760"/>
            <a:ext cx="4038600" cy="4751040"/>
          </a:xfrm>
        </p:spPr>
        <p:txBody>
          <a:bodyPr/>
          <a:lstStyle/>
          <a:p>
            <a:r>
              <a:rPr lang="tr-TR" sz="1400" dirty="0"/>
              <a:t>İzmir İli Ortaokul birinci sınıf öğrencilerine yönelik olarak kurgulanan “İzmir Dersi”, kentimiz çocuklarına kentlilik ve çevre bilincini erken yaşlarda edindirmek, </a:t>
            </a:r>
            <a:r>
              <a:rPr lang="tr-TR" sz="1400" b="1" dirty="0">
                <a:solidFill>
                  <a:srgbClr val="FF0000"/>
                </a:solidFill>
              </a:rPr>
              <a:t>kentlerine aidiyet ve kültürel hoşgörü duygularının gelişimine </a:t>
            </a:r>
            <a:r>
              <a:rPr lang="tr-TR" sz="1400" dirty="0"/>
              <a:t>katkıda bulunmak amacıyla geliştirilmiş </a:t>
            </a:r>
            <a:r>
              <a:rPr lang="tr-TR" sz="1400" b="1" dirty="0">
                <a:solidFill>
                  <a:srgbClr val="FF0000"/>
                </a:solidFill>
              </a:rPr>
              <a:t>grafik öyküleme yöntemine</a:t>
            </a:r>
            <a:r>
              <a:rPr lang="tr-TR" sz="1400" dirty="0"/>
              <a:t> dayalı özgün bir eğitim programıdır. </a:t>
            </a:r>
          </a:p>
          <a:p>
            <a:pPr marL="0" indent="0">
              <a:buNone/>
            </a:pPr>
            <a:endParaRPr lang="tr-TR" sz="1400" dirty="0"/>
          </a:p>
          <a:p>
            <a:r>
              <a:rPr lang="tr-TR" sz="1400" dirty="0"/>
              <a:t>Çalışma öncesi ülke genelinde envanter taraması yapılmış. Bu taramada Milli Eğitim Bakanlığımız merkez teşkilatı bünyesinde Ankara’da 2, İstanbul’da 1 eğitim tarihi müzesinin bulunduğu, bazı okullarında sadece kendilerine ait materyallerle oluşturulmuş müzeleri olduğu görülmüştür. Oluşturduğumuz müzemiz ilçe genelindeki materyallerden oluşmuş olması, </a:t>
            </a:r>
            <a:r>
              <a:rPr lang="tr-TR" sz="1400" b="1" dirty="0">
                <a:solidFill>
                  <a:srgbClr val="FF0000"/>
                </a:solidFill>
              </a:rPr>
              <a:t>kısmen bölgesel değerleri de yansıtması yönleriyle </a:t>
            </a:r>
            <a:r>
              <a:rPr lang="tr-TR" sz="1400" dirty="0"/>
              <a:t>özgün olduğu düşünülmektedir.</a:t>
            </a:r>
          </a:p>
          <a:p>
            <a:endParaRPr lang="tr-TR" sz="1400" dirty="0"/>
          </a:p>
        </p:txBody>
      </p:sp>
      <p:sp>
        <p:nvSpPr>
          <p:cNvPr id="4" name="İçerik Yer Tutucusu 3"/>
          <p:cNvSpPr>
            <a:spLocks noGrp="1"/>
          </p:cNvSpPr>
          <p:nvPr>
            <p:ph sz="half" idx="2"/>
          </p:nvPr>
        </p:nvSpPr>
        <p:spPr>
          <a:xfrm>
            <a:off x="4648200" y="1268760"/>
            <a:ext cx="4038600" cy="4751040"/>
          </a:xfrm>
        </p:spPr>
        <p:txBody>
          <a:bodyPr/>
          <a:lstStyle/>
          <a:p>
            <a:pPr algn="just"/>
            <a:r>
              <a:rPr lang="tr-TR" sz="1400" dirty="0"/>
              <a:t>Piyasada satılan ve belirli karakterlerden oluşan oyuncaklı kitaplar incelendi ve sadece 3-5 yaş aralığına hitap eden eğitici </a:t>
            </a:r>
            <a:r>
              <a:rPr lang="tr-TR" sz="1400" dirty="0" err="1"/>
              <a:t>maketli</a:t>
            </a:r>
            <a:r>
              <a:rPr lang="tr-TR" sz="1400" dirty="0"/>
              <a:t> materyallerden ibaret oldukları görülmüştür. Türkiye’de benzer bir projenin daha önce uygulanıp uygulanmadığı araştırıldığında; </a:t>
            </a:r>
            <a:r>
              <a:rPr lang="tr-TR" sz="1400" b="1" dirty="0">
                <a:solidFill>
                  <a:srgbClr val="FF0000"/>
                </a:solidFill>
              </a:rPr>
              <a:t>aynı içerikte uygulamalara rastlanmamıştır.</a:t>
            </a:r>
            <a:r>
              <a:rPr lang="tr-TR" sz="1400" dirty="0"/>
              <a:t> Oyuncaklı Kitaplar; kitabın kahramanının el emeği göz nuru oyuncakları ile birlikte kendilerini misafir edecek çocukları kitaplıkta sessizce bekliyorlar.</a:t>
            </a:r>
          </a:p>
          <a:p>
            <a:pPr marL="0" indent="0" algn="just">
              <a:buNone/>
            </a:pPr>
            <a:endParaRPr lang="tr-TR" sz="1400" dirty="0"/>
          </a:p>
          <a:p>
            <a:pPr algn="just"/>
            <a:r>
              <a:rPr lang="tr-TR" sz="1400" dirty="0"/>
              <a:t>İl/ilçe Milli Eğitim Müdürlükleri ile müstakil okul/kurumların stratejik planlarına  “</a:t>
            </a:r>
            <a:r>
              <a:rPr lang="tr-TR" sz="1400" b="1" dirty="0">
                <a:solidFill>
                  <a:srgbClr val="FF0000"/>
                </a:solidFill>
              </a:rPr>
              <a:t>Stratejik Plan Hazırlama Sistemi”  ile rehberlik edilmiştir</a:t>
            </a:r>
            <a:r>
              <a:rPr lang="tr-TR" sz="1400" dirty="0"/>
              <a:t>. Kurumların stratejik plan hazırlama aşamaları il, ilçe milli eğitim müdürlükleri ile okul/kurumlarca adım adım izlenmiş, değerlendirilmiş ve onaylanmıştır. </a:t>
            </a:r>
          </a:p>
          <a:p>
            <a:endParaRPr lang="tr-TR" dirty="0"/>
          </a:p>
        </p:txBody>
      </p:sp>
      <p:sp>
        <p:nvSpPr>
          <p:cNvPr id="5" name="Altbilgi Yer Tutucusu 4"/>
          <p:cNvSpPr>
            <a:spLocks noGrp="1"/>
          </p:cNvSpPr>
          <p:nvPr>
            <p:ph type="ftr" sz="quarter" idx="11"/>
          </p:nvPr>
        </p:nvSpPr>
        <p:spPr/>
        <p:txBody>
          <a:bodyPr/>
          <a:lstStyle/>
          <a:p>
            <a:pPr>
              <a:defRPr/>
            </a:pPr>
            <a:r>
              <a:rPr lang="tr-TR" dirty="0"/>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a:t>
            </a:fld>
            <a:endParaRPr lang="tr-TR"/>
          </a:p>
        </p:txBody>
      </p:sp>
    </p:spTree>
    <p:extLst>
      <p:ext uri="{BB962C8B-B14F-4D97-AF65-F5344CB8AC3E}">
        <p14:creationId xmlns:p14="http://schemas.microsoft.com/office/powerpoint/2010/main" val="1907629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Örnek Projeler</a:t>
            </a:r>
          </a:p>
        </p:txBody>
      </p:sp>
      <p:sp>
        <p:nvSpPr>
          <p:cNvPr id="3" name="İçerik Yer Tutucusu 2"/>
          <p:cNvSpPr>
            <a:spLocks noGrp="1"/>
          </p:cNvSpPr>
          <p:nvPr>
            <p:ph sz="half" idx="1"/>
          </p:nvPr>
        </p:nvSpPr>
        <p:spPr/>
        <p:txBody>
          <a:bodyPr/>
          <a:lstStyle/>
          <a:p>
            <a:r>
              <a:rPr lang="tr-TR" sz="2000" b="1" dirty="0">
                <a:solidFill>
                  <a:srgbClr val="0070C0"/>
                </a:solidFill>
              </a:rPr>
              <a:t>Engelleri Aşmak İçin İAFL Söylüyor </a:t>
            </a:r>
            <a:r>
              <a:rPr lang="tr-TR" sz="2000" dirty="0"/>
              <a:t>(Okulda bedensel engellilere ve onların ihtiyaçlarına dikkat çekmek)</a:t>
            </a:r>
          </a:p>
          <a:p>
            <a:r>
              <a:rPr lang="tr-TR" sz="2000" b="1" dirty="0">
                <a:solidFill>
                  <a:srgbClr val="0070C0"/>
                </a:solidFill>
              </a:rPr>
              <a:t>“ELİM ELİNDE” PROJE ÇALIŞMASI </a:t>
            </a:r>
            <a:r>
              <a:rPr lang="tr-TR" sz="2000" dirty="0"/>
              <a:t>(Engelli bireyler, toplumda hep “elinden tutulması” gereken bireyler olarak görülmekte/gösterilmektedir)</a:t>
            </a:r>
          </a:p>
        </p:txBody>
      </p:sp>
      <p:sp>
        <p:nvSpPr>
          <p:cNvPr id="4" name="İçerik Yer Tutucusu 3"/>
          <p:cNvSpPr>
            <a:spLocks noGrp="1"/>
          </p:cNvSpPr>
          <p:nvPr>
            <p:ph sz="half" idx="2"/>
          </p:nvPr>
        </p:nvSpPr>
        <p:spPr/>
        <p:txBody>
          <a:bodyPr/>
          <a:lstStyle/>
          <a:p>
            <a:r>
              <a:rPr lang="tr-TR" sz="2000" b="1" dirty="0">
                <a:solidFill>
                  <a:srgbClr val="0070C0"/>
                </a:solidFill>
              </a:rPr>
              <a:t>BİR OKULUN DÖNÜŞÜMÜ </a:t>
            </a:r>
            <a:r>
              <a:rPr lang="tr-TR" sz="2000" dirty="0"/>
              <a:t>(Dezavantajlı gruplarla ilgili fiziki mekânda gerekli düzenlemelerin yapılması)</a:t>
            </a:r>
          </a:p>
          <a:p>
            <a:r>
              <a:rPr lang="tr-TR" sz="2000" b="1" dirty="0">
                <a:solidFill>
                  <a:srgbClr val="0070C0"/>
                </a:solidFill>
              </a:rPr>
              <a:t>YÜZYILLARIN BİRİKİMİ EL EMEĞİ GÖZ NURU UNUTULMAYA YÜZ TUTMUŞ MESLEKLER </a:t>
            </a:r>
            <a:r>
              <a:rPr lang="tr-TR" sz="2000" dirty="0"/>
              <a:t>(Unutulmaya yüz tutmuş meslekleri canlandırmak)</a:t>
            </a:r>
          </a:p>
          <a:p>
            <a:endParaRPr lang="tr-TR" sz="2000" dirty="0"/>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30</a:t>
            </a:fld>
            <a:endParaRPr lang="tr-TR"/>
          </a:p>
        </p:txBody>
      </p:sp>
    </p:spTree>
    <p:extLst>
      <p:ext uri="{BB962C8B-B14F-4D97-AF65-F5344CB8AC3E}">
        <p14:creationId xmlns:p14="http://schemas.microsoft.com/office/powerpoint/2010/main" val="2695430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3 Slayt Numarası Yer Tutucusu"/>
          <p:cNvSpPr>
            <a:spLocks noGrp="1"/>
          </p:cNvSpPr>
          <p:nvPr>
            <p:ph type="sldNum" sz="quarter" idx="12"/>
          </p:nvPr>
        </p:nvSpPr>
        <p:spPr bwMode="auto">
          <a:ln>
            <a:miter lim="800000"/>
            <a:headEnd/>
            <a:tailEnd/>
          </a:ln>
        </p:spPr>
        <p:txBody>
          <a:bodyPr/>
          <a:lstStyle/>
          <a:p>
            <a:pPr>
              <a:defRPr/>
            </a:pPr>
            <a:fld id="{47CC4F8F-C2B0-43AB-82B8-9564369976FB}" type="slidenum">
              <a:rPr lang="en-US"/>
              <a:pPr>
                <a:defRPr/>
              </a:pPr>
              <a:t>31</a:t>
            </a:fld>
            <a:endParaRPr lang="en-US"/>
          </a:p>
        </p:txBody>
      </p:sp>
      <p:sp>
        <p:nvSpPr>
          <p:cNvPr id="6" name="Rectangle 3"/>
          <p:cNvSpPr txBox="1">
            <a:spLocks noChangeArrowheads="1"/>
          </p:cNvSpPr>
          <p:nvPr/>
        </p:nvSpPr>
        <p:spPr bwMode="auto">
          <a:xfrm>
            <a:off x="-108520" y="3789040"/>
            <a:ext cx="9144000" cy="1447800"/>
          </a:xfrm>
          <a:prstGeom prst="rect">
            <a:avLst/>
          </a:prstGeom>
          <a:noFill/>
          <a:ln w="9525">
            <a:noFill/>
            <a:miter lim="800000"/>
            <a:headEnd/>
            <a:tailEnd/>
          </a:ln>
        </p:spPr>
        <p:txBody>
          <a:bodyPr lIns="92059" tIns="46030" rIns="92059" bIns="46030"/>
          <a:lstStyle/>
          <a:p>
            <a:pPr marL="342900" indent="-342900" algn="ctr" defTabSz="1028700">
              <a:spcBef>
                <a:spcPct val="20000"/>
              </a:spcBef>
              <a:buClr>
                <a:schemeClr val="tx2"/>
              </a:buClr>
            </a:pPr>
            <a:endParaRPr lang="tr-TR" altLang="tr-TR" sz="3200" b="1" dirty="0">
              <a:solidFill>
                <a:srgbClr val="C00000"/>
              </a:solidFill>
              <a:latin typeface="Times New Roman" pitchFamily="18" charset="0"/>
              <a:cs typeface="Times New Roman" pitchFamily="18" charset="0"/>
            </a:endParaRPr>
          </a:p>
          <a:p>
            <a:pPr marL="342900" indent="-342900" algn="ctr" defTabSz="1028700">
              <a:spcBef>
                <a:spcPct val="20000"/>
              </a:spcBef>
              <a:buClr>
                <a:schemeClr val="tx2"/>
              </a:buClr>
            </a:pPr>
            <a:r>
              <a:rPr lang="tr-TR" altLang="tr-TR" sz="3200" b="1" dirty="0">
                <a:solidFill>
                  <a:srgbClr val="C00000"/>
                </a:solidFill>
                <a:latin typeface="Times New Roman" pitchFamily="18" charset="0"/>
                <a:cs typeface="Times New Roman" pitchFamily="18" charset="0"/>
              </a:rPr>
              <a:t>İlgi ve katılımlarınız için teşekkür ederiz.</a:t>
            </a:r>
          </a:p>
          <a:p>
            <a:pPr marL="342900" indent="-342900" algn="ctr" defTabSz="1028700">
              <a:spcBef>
                <a:spcPct val="20000"/>
              </a:spcBef>
              <a:buClr>
                <a:schemeClr val="tx2"/>
              </a:buClr>
            </a:pPr>
            <a:endParaRPr lang="tr-TR" altLang="tr-TR" sz="3200" dirty="0">
              <a:latin typeface="Gill Sans MT" pitchFamily="34" charset="0"/>
            </a:endParaRPr>
          </a:p>
          <a:p>
            <a:pPr marL="342900" indent="-342900" defTabSz="1028700">
              <a:buFontTx/>
              <a:buChar char="•"/>
            </a:pPr>
            <a:endParaRPr lang="en-AU" altLang="tr-TR" sz="3200" dirty="0">
              <a:latin typeface="Gill Sans MT" pitchFamily="34" charset="0"/>
            </a:endParaRPr>
          </a:p>
        </p:txBody>
      </p:sp>
      <p:pic>
        <p:nvPicPr>
          <p:cNvPr id="27652" name="Picture 2"/>
          <p:cNvPicPr>
            <a:picLocks noChangeAspect="1" noChangeArrowheads="1"/>
          </p:cNvPicPr>
          <p:nvPr/>
        </p:nvPicPr>
        <p:blipFill>
          <a:blip r:embed="rId2" cstate="print"/>
          <a:srcRect/>
          <a:stretch>
            <a:fillRect/>
          </a:stretch>
        </p:blipFill>
        <p:spPr bwMode="auto">
          <a:xfrm>
            <a:off x="3738565" y="1773239"/>
            <a:ext cx="1671637" cy="16589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br>
              <a:rPr lang="tr-TR" sz="2900" dirty="0"/>
            </a:br>
            <a:r>
              <a:rPr lang="tr-TR" sz="2900" dirty="0"/>
              <a:t>1. GİRİŞ</a:t>
            </a:r>
            <a:br>
              <a:rPr lang="tr-TR" dirty="0"/>
            </a:br>
            <a:endParaRPr lang="tr-TR" sz="2500" dirty="0"/>
          </a:p>
        </p:txBody>
      </p:sp>
      <p:sp>
        <p:nvSpPr>
          <p:cNvPr id="3" name="İçerik Yer Tutucusu 2"/>
          <p:cNvSpPr>
            <a:spLocks noGrp="1"/>
          </p:cNvSpPr>
          <p:nvPr>
            <p:ph sz="half" idx="1"/>
          </p:nvPr>
        </p:nvSpPr>
        <p:spPr>
          <a:xfrm>
            <a:off x="457200" y="1600200"/>
            <a:ext cx="7715200" cy="4525963"/>
          </a:xfrm>
        </p:spPr>
        <p:txBody>
          <a:bodyPr/>
          <a:lstStyle/>
          <a:p>
            <a:pPr algn="ctr"/>
            <a:endParaRPr lang="tr-TR" b="1" dirty="0"/>
          </a:p>
          <a:p>
            <a:pPr algn="ctr"/>
            <a:r>
              <a:rPr lang="tr-TR" b="1" dirty="0"/>
              <a:t>Proje fikrini ortaya çıkaran </a:t>
            </a:r>
            <a:r>
              <a:rPr lang="tr-TR" b="1" dirty="0">
                <a:solidFill>
                  <a:srgbClr val="0070C0"/>
                </a:solidFill>
              </a:rPr>
              <a:t>sebepler</a:t>
            </a:r>
            <a:r>
              <a:rPr lang="tr-TR" b="1" dirty="0"/>
              <a:t>, </a:t>
            </a:r>
          </a:p>
          <a:p>
            <a:pPr marL="0" indent="0" algn="ctr">
              <a:buNone/>
            </a:pPr>
            <a:endParaRPr lang="tr-TR" b="1" dirty="0"/>
          </a:p>
          <a:p>
            <a:pPr algn="ctr"/>
            <a:r>
              <a:rPr lang="tr-TR" b="1" dirty="0"/>
              <a:t>Projenin yürütülme </a:t>
            </a:r>
            <a:r>
              <a:rPr lang="tr-TR" b="1" dirty="0">
                <a:solidFill>
                  <a:srgbClr val="0070C0"/>
                </a:solidFill>
              </a:rPr>
              <a:t>gerekçesi</a:t>
            </a:r>
          </a:p>
          <a:p>
            <a:pPr algn="ctr"/>
            <a:endParaRPr lang="tr-TR" b="1" dirty="0"/>
          </a:p>
          <a:p>
            <a:pPr algn="ctr"/>
            <a:r>
              <a:rPr lang="tr-TR" b="1" dirty="0"/>
              <a:t>Projeye başlamadan önce </a:t>
            </a:r>
            <a:r>
              <a:rPr lang="tr-TR" b="1" dirty="0">
                <a:solidFill>
                  <a:srgbClr val="0070C0"/>
                </a:solidFill>
              </a:rPr>
              <a:t>ihtiyaç analizi</a:t>
            </a:r>
            <a:r>
              <a:rPr lang="tr-TR" b="1" dirty="0"/>
              <a:t>, anket çalışması, yüz yüze görüşme gibi çalışmalar yapıldı mı?</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4</a:t>
            </a:fld>
            <a:endParaRPr lang="tr-TR"/>
          </a:p>
        </p:txBody>
      </p:sp>
      <p:sp>
        <p:nvSpPr>
          <p:cNvPr id="8" name="7 Metin kutusu"/>
          <p:cNvSpPr txBox="1"/>
          <p:nvPr/>
        </p:nvSpPr>
        <p:spPr>
          <a:xfrm>
            <a:off x="611560" y="1340768"/>
            <a:ext cx="7848872" cy="461665"/>
          </a:xfrm>
          <a:prstGeom prst="rect">
            <a:avLst/>
          </a:prstGeom>
          <a:solidFill>
            <a:srgbClr val="FF0000"/>
          </a:solidFill>
        </p:spPr>
        <p:txBody>
          <a:bodyPr wrap="square" rtlCol="0">
            <a:spAutoFit/>
          </a:bodyPr>
          <a:lstStyle/>
          <a:p>
            <a:r>
              <a:rPr lang="tr-TR" sz="2400" i="1" dirty="0"/>
              <a:t>1.2. Çalışmaya neden ihtiyaç duyuldu</a:t>
            </a:r>
          </a:p>
        </p:txBody>
      </p:sp>
    </p:spTree>
    <p:extLst>
      <p:ext uri="{BB962C8B-B14F-4D97-AF65-F5344CB8AC3E}">
        <p14:creationId xmlns:p14="http://schemas.microsoft.com/office/powerpoint/2010/main" val="106545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a:t>2. PROBLEM DURUMU</a:t>
            </a: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5</a:t>
            </a:fld>
            <a:endParaRPr lang="tr-TR"/>
          </a:p>
        </p:txBody>
      </p:sp>
      <p:sp>
        <p:nvSpPr>
          <p:cNvPr id="16" name="15 Dikdörtgen"/>
          <p:cNvSpPr/>
          <p:nvPr/>
        </p:nvSpPr>
        <p:spPr>
          <a:xfrm>
            <a:off x="611560" y="1340768"/>
            <a:ext cx="8064896" cy="830997"/>
          </a:xfrm>
          <a:prstGeom prst="rect">
            <a:avLst/>
          </a:prstGeom>
        </p:spPr>
        <p:txBody>
          <a:bodyPr wrap="square">
            <a:spAutoFit/>
          </a:bodyPr>
          <a:lstStyle/>
          <a:p>
            <a:pPr>
              <a:buFont typeface="Arial" pitchFamily="34" charset="0"/>
              <a:buChar char="•"/>
            </a:pPr>
            <a:r>
              <a:rPr lang="tr-TR" sz="2400" dirty="0">
                <a:solidFill>
                  <a:schemeClr val="bg2"/>
                </a:solidFill>
                <a:latin typeface="Cambria" pitchFamily="18" charset="0"/>
              </a:rPr>
              <a:t> En fazla 5-6 cümle ile  çalışmanın problem durumundan bahsedilecektir. </a:t>
            </a:r>
          </a:p>
        </p:txBody>
      </p:sp>
      <p:sp>
        <p:nvSpPr>
          <p:cNvPr id="6" name="5 Metin kutusu"/>
          <p:cNvSpPr txBox="1"/>
          <p:nvPr/>
        </p:nvSpPr>
        <p:spPr>
          <a:xfrm>
            <a:off x="611560" y="2636912"/>
            <a:ext cx="3816424" cy="3539430"/>
          </a:xfrm>
          <a:prstGeom prst="rect">
            <a:avLst/>
          </a:prstGeom>
          <a:noFill/>
        </p:spPr>
        <p:txBody>
          <a:bodyPr wrap="square" rtlCol="0">
            <a:spAutoFit/>
          </a:bodyPr>
          <a:lstStyle/>
          <a:p>
            <a:pPr algn="just"/>
            <a:r>
              <a:rPr lang="tr-TR" sz="1400" b="1" dirty="0">
                <a:solidFill>
                  <a:srgbClr val="FF0000"/>
                </a:solidFill>
                <a:latin typeface="+mn-lt"/>
              </a:rPr>
              <a:t>Öğrencilerimiz</a:t>
            </a:r>
            <a:r>
              <a:rPr lang="tr-TR" sz="1400" dirty="0">
                <a:solidFill>
                  <a:schemeClr val="bg2"/>
                </a:solidFill>
                <a:latin typeface="+mn-lt"/>
              </a:rPr>
              <a:t> de okulumuz bahçesinde herhangi bir oyun alanı olmaması sebebiyle sürekli olarak </a:t>
            </a:r>
            <a:r>
              <a:rPr lang="tr-TR" sz="1400" b="1" dirty="0">
                <a:solidFill>
                  <a:srgbClr val="FF0000"/>
                </a:solidFill>
                <a:latin typeface="+mn-lt"/>
              </a:rPr>
              <a:t>şikâyet ve önerilerde </a:t>
            </a:r>
            <a:r>
              <a:rPr lang="tr-TR" sz="1400" dirty="0">
                <a:solidFill>
                  <a:schemeClr val="bg2"/>
                </a:solidFill>
                <a:latin typeface="+mn-lt"/>
              </a:rPr>
              <a:t>bulunmaktaydılar. Bunun yanı sıra, öğretmenlerimizin özellikle oyun ve fiziki etkinlikler dersinde kullanılabilecek bir alanın olmamasından okul idaremize sürekli olarak şikâyette bulunmaktaydı.</a:t>
            </a:r>
          </a:p>
          <a:p>
            <a:pPr algn="just"/>
            <a:r>
              <a:rPr lang="tr-TR" sz="1400" dirty="0">
                <a:solidFill>
                  <a:schemeClr val="bg2"/>
                </a:solidFill>
                <a:latin typeface="+mn-lt"/>
              </a:rPr>
              <a:t>İlçe ve okul yöneticilerinin;  “Yasalar ve yönetmeliklerin yüklediği görev ve sorumlulukları başta olmak üzere, üst makamlardan gönderilen talimatlar ile sorumluluk alanlarına </a:t>
            </a:r>
            <a:r>
              <a:rPr lang="tr-TR" sz="1400" b="1" dirty="0">
                <a:solidFill>
                  <a:srgbClr val="FF0000"/>
                </a:solidFill>
                <a:latin typeface="+mn-lt"/>
              </a:rPr>
              <a:t>giren paydaşlardan gelen talepler ve sorunlara bağlı olarak, sağlıklı bir yönetim tarzının eksikliğinin hissedilmesi</a:t>
            </a:r>
            <a:r>
              <a:rPr lang="tr-TR" sz="1400" dirty="0">
                <a:solidFill>
                  <a:srgbClr val="FF0000"/>
                </a:solidFill>
                <a:latin typeface="+mn-lt"/>
              </a:rPr>
              <a:t>, …</a:t>
            </a:r>
          </a:p>
        </p:txBody>
      </p:sp>
      <p:sp>
        <p:nvSpPr>
          <p:cNvPr id="8" name="7 Metin kutusu"/>
          <p:cNvSpPr txBox="1"/>
          <p:nvPr/>
        </p:nvSpPr>
        <p:spPr>
          <a:xfrm>
            <a:off x="683568" y="2132856"/>
            <a:ext cx="7632848" cy="369332"/>
          </a:xfrm>
          <a:prstGeom prst="rect">
            <a:avLst/>
          </a:prstGeom>
          <a:noFill/>
        </p:spPr>
        <p:txBody>
          <a:bodyPr wrap="square" rtlCol="0">
            <a:spAutoFit/>
          </a:bodyPr>
          <a:lstStyle/>
          <a:p>
            <a:r>
              <a:rPr lang="tr-TR" dirty="0">
                <a:solidFill>
                  <a:srgbClr val="FF0000"/>
                </a:solidFill>
              </a:rPr>
              <a:t>Proje Raporlarından Örnekler İfadeler</a:t>
            </a:r>
          </a:p>
        </p:txBody>
      </p:sp>
      <p:sp>
        <p:nvSpPr>
          <p:cNvPr id="9" name="8 Metin kutusu"/>
          <p:cNvSpPr txBox="1"/>
          <p:nvPr/>
        </p:nvSpPr>
        <p:spPr>
          <a:xfrm>
            <a:off x="4644008" y="2708920"/>
            <a:ext cx="3960440" cy="2246769"/>
          </a:xfrm>
          <a:prstGeom prst="rect">
            <a:avLst/>
          </a:prstGeom>
          <a:noFill/>
        </p:spPr>
        <p:txBody>
          <a:bodyPr wrap="square" rtlCol="0">
            <a:spAutoFit/>
          </a:bodyPr>
          <a:lstStyle/>
          <a:p>
            <a:pPr algn="just"/>
            <a:r>
              <a:rPr lang="tr-TR" sz="1400" dirty="0">
                <a:solidFill>
                  <a:schemeClr val="bg2"/>
                </a:solidFill>
              </a:rPr>
              <a:t>Okul yönetimi olarak kurumumuzda göreve başladığımızda yaptığımız ilk iş; okulumuzun iç ve dış paydaşlarının istek ve önerilerini dikkate alarak çalışmalarımıza bu doğrultuda şekil vermek oldu. Bu paydaşlar veliler, okul personeli, öğrencilerimiz ve okulumuzla ilgili diğer paydaşlarımızdır. Bunlardan </a:t>
            </a:r>
            <a:r>
              <a:rPr lang="tr-TR" sz="1400" b="1" dirty="0">
                <a:solidFill>
                  <a:schemeClr val="bg2"/>
                </a:solidFill>
                <a:latin typeface="+mn-lt"/>
              </a:rPr>
              <a:t>gelen dilek </a:t>
            </a:r>
            <a:r>
              <a:rPr lang="tr-TR" sz="1400" b="1" dirty="0">
                <a:solidFill>
                  <a:srgbClr val="FF0000"/>
                </a:solidFill>
                <a:latin typeface="+mn-lt"/>
              </a:rPr>
              <a:t>ve şikâyetleri dikkate alarak öncelikli problemleri tespit etmek için anket çalışmaları ve yüz yüze görüşmeler </a:t>
            </a:r>
            <a:r>
              <a:rPr lang="tr-TR" sz="1400" dirty="0">
                <a:solidFill>
                  <a:schemeClr val="bg2"/>
                </a:solidFill>
                <a:latin typeface="+mn-lt"/>
              </a:rPr>
              <a:t>yaptık. </a:t>
            </a:r>
          </a:p>
        </p:txBody>
      </p:sp>
    </p:spTree>
    <p:extLst>
      <p:ext uri="{BB962C8B-B14F-4D97-AF65-F5344CB8AC3E}">
        <p14:creationId xmlns:p14="http://schemas.microsoft.com/office/powerpoint/2010/main" val="319907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124744"/>
          </a:xfrm>
        </p:spPr>
        <p:txBody>
          <a:bodyPr>
            <a:normAutofit fontScale="90000"/>
          </a:bodyPr>
          <a:lstStyle/>
          <a:p>
            <a:br>
              <a:rPr lang="tr-TR" dirty="0"/>
            </a:br>
            <a:r>
              <a:rPr lang="tr-TR" dirty="0"/>
              <a:t>3. ÇALIŞMANIN AMAÇ VE HEDEFLERİ</a:t>
            </a:r>
            <a:br>
              <a:rPr lang="tr-TR" sz="2900" b="0" dirty="0"/>
            </a:br>
            <a:br>
              <a:rPr lang="tr-TR" sz="2500" dirty="0"/>
            </a:br>
            <a:endParaRPr lang="tr-TR" sz="2500" dirty="0"/>
          </a:p>
        </p:txBody>
      </p:sp>
      <p:sp>
        <p:nvSpPr>
          <p:cNvPr id="4" name="İçerik Yer Tutucusu 3"/>
          <p:cNvSpPr>
            <a:spLocks noGrp="1"/>
          </p:cNvSpPr>
          <p:nvPr>
            <p:ph sz="half" idx="1"/>
          </p:nvPr>
        </p:nvSpPr>
        <p:spPr>
          <a:xfrm>
            <a:off x="611560" y="1916832"/>
            <a:ext cx="8071048" cy="4165924"/>
          </a:xfrm>
          <a:ln>
            <a:solidFill>
              <a:srgbClr val="0070C0"/>
            </a:solidFill>
          </a:ln>
        </p:spPr>
        <p:txBody>
          <a:bodyPr/>
          <a:lstStyle/>
          <a:p>
            <a:pPr algn="just"/>
            <a:endParaRPr lang="tr-TR" sz="2400" b="1" dirty="0">
              <a:solidFill>
                <a:srgbClr val="0070C0"/>
              </a:solidFill>
            </a:endParaRPr>
          </a:p>
          <a:p>
            <a:pPr algn="just"/>
            <a:r>
              <a:rPr lang="tr-TR" sz="2400" b="1" dirty="0">
                <a:solidFill>
                  <a:srgbClr val="0070C0"/>
                </a:solidFill>
              </a:rPr>
              <a:t>Amaç</a:t>
            </a:r>
            <a:r>
              <a:rPr lang="tr-TR" sz="2400" dirty="0"/>
              <a:t> ifadesinde çalışmanın tamamlanması ile ulaşılmak istenen sonuç, </a:t>
            </a:r>
            <a:r>
              <a:rPr lang="tr-TR" sz="2400" b="1" dirty="0">
                <a:solidFill>
                  <a:srgbClr val="0070C0"/>
                </a:solidFill>
              </a:rPr>
              <a:t>hedef</a:t>
            </a:r>
            <a:r>
              <a:rPr lang="tr-TR" sz="2400" dirty="0"/>
              <a:t> ifadelerinde ise bunu gerçekleştirmek için gerçekleştirilmesi gereken alt amaçlar olmalıdır.</a:t>
            </a:r>
          </a:p>
          <a:p>
            <a:pPr marL="0" indent="0" algn="just">
              <a:buClr>
                <a:srgbClr val="0070C0"/>
              </a:buClr>
            </a:pPr>
            <a:r>
              <a:rPr lang="tr-TR" sz="2400" dirty="0"/>
              <a:t> Hedefler mümkün olduğunca </a:t>
            </a:r>
            <a:r>
              <a:rPr lang="tr-TR" sz="2400" b="1" dirty="0">
                <a:solidFill>
                  <a:srgbClr val="0070C0"/>
                </a:solidFill>
              </a:rPr>
              <a:t>sayısal </a:t>
            </a:r>
            <a:r>
              <a:rPr lang="tr-TR" sz="2400" dirty="0"/>
              <a:t>olarak, zaman sınırı belirlenmelidir.</a:t>
            </a:r>
          </a:p>
          <a:p>
            <a:pPr marL="0" indent="0" algn="just">
              <a:buNone/>
            </a:pPr>
            <a:endParaRPr lang="tr-TR" sz="2400" dirty="0"/>
          </a:p>
        </p:txBody>
      </p:sp>
      <p:sp>
        <p:nvSpPr>
          <p:cNvPr id="5" name="Altbilgi Yer Tutucusu 4"/>
          <p:cNvSpPr>
            <a:spLocks noGrp="1"/>
          </p:cNvSpPr>
          <p:nvPr>
            <p:ph type="ftr" sz="quarter" idx="11"/>
          </p:nvPr>
        </p:nvSpPr>
        <p:spPr/>
        <p:txBody>
          <a:bodyPr/>
          <a:lstStyle/>
          <a:p>
            <a:pPr>
              <a:defRPr/>
            </a:pPr>
            <a:r>
              <a:rPr lang="tr-TR" dirty="0"/>
              <a:t>SGB/</a:t>
            </a:r>
          </a:p>
        </p:txBody>
      </p:sp>
      <p:sp>
        <p:nvSpPr>
          <p:cNvPr id="6" name="Slayt Numarası Yer Tutucusu 5"/>
          <p:cNvSpPr>
            <a:spLocks noGrp="1"/>
          </p:cNvSpPr>
          <p:nvPr>
            <p:ph type="sldNum" sz="quarter" idx="12"/>
          </p:nvPr>
        </p:nvSpPr>
        <p:spPr>
          <a:xfrm>
            <a:off x="6516216" y="6409134"/>
            <a:ext cx="2133600" cy="476250"/>
          </a:xfrm>
        </p:spPr>
        <p:txBody>
          <a:bodyPr/>
          <a:lstStyle/>
          <a:p>
            <a:pPr>
              <a:defRPr/>
            </a:pPr>
            <a:fld id="{68CD06D4-230B-4AE6-B5BA-5F304079B107}" type="slidenum">
              <a:rPr lang="tr-TR" smtClean="0"/>
              <a:pPr>
                <a:defRPr/>
              </a:pPr>
              <a:t>6</a:t>
            </a:fld>
            <a:endParaRPr lang="tr-TR" dirty="0"/>
          </a:p>
        </p:txBody>
      </p:sp>
      <p:sp>
        <p:nvSpPr>
          <p:cNvPr id="9" name="8 Metin kutusu"/>
          <p:cNvSpPr txBox="1"/>
          <p:nvPr/>
        </p:nvSpPr>
        <p:spPr>
          <a:xfrm>
            <a:off x="611560" y="1196752"/>
            <a:ext cx="8064896" cy="830997"/>
          </a:xfrm>
          <a:prstGeom prst="rect">
            <a:avLst/>
          </a:prstGeom>
          <a:solidFill>
            <a:srgbClr val="FF0000"/>
          </a:solidFill>
        </p:spPr>
        <p:txBody>
          <a:bodyPr wrap="square" rtlCol="0">
            <a:spAutoFit/>
          </a:bodyPr>
          <a:lstStyle/>
          <a:p>
            <a:r>
              <a:rPr lang="tr-TR" sz="2400" i="1" dirty="0"/>
              <a:t>3.1. Çalışmanın amacı</a:t>
            </a:r>
            <a:br>
              <a:rPr lang="tr-TR" sz="2400" i="1" dirty="0"/>
            </a:br>
            <a:r>
              <a:rPr lang="tr-TR" sz="2400" i="1" dirty="0"/>
              <a:t>3.2. Çalışmanın hedefleri</a:t>
            </a:r>
          </a:p>
        </p:txBody>
      </p:sp>
    </p:spTree>
    <p:extLst>
      <p:ext uri="{BB962C8B-B14F-4D97-AF65-F5344CB8AC3E}">
        <p14:creationId xmlns:p14="http://schemas.microsoft.com/office/powerpoint/2010/main" val="1801809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 İfadeler</a:t>
            </a:r>
          </a:p>
        </p:txBody>
      </p:sp>
      <p:sp>
        <p:nvSpPr>
          <p:cNvPr id="3" name="İçerik Yer Tutucusu 2"/>
          <p:cNvSpPr>
            <a:spLocks noGrp="1"/>
          </p:cNvSpPr>
          <p:nvPr>
            <p:ph sz="half" idx="1"/>
          </p:nvPr>
        </p:nvSpPr>
        <p:spPr/>
        <p:txBody>
          <a:bodyPr/>
          <a:lstStyle/>
          <a:p>
            <a:r>
              <a:rPr lang="tr-TR" sz="2000" dirty="0"/>
              <a:t>Kıt kaynakların etkili olarak kullanılması ve kamunun atıl durumda olan fiziki mekânlarının üretime kazandırılması sonucu kamu yararı ve farklı gelir kaynaklarıyla, </a:t>
            </a:r>
            <a:r>
              <a:rPr lang="tr-TR" sz="2000" b="1" dirty="0">
                <a:solidFill>
                  <a:srgbClr val="FF0000"/>
                </a:solidFill>
              </a:rPr>
              <a:t>kurumun karlılık ve verimlilik performansının arttırılması </a:t>
            </a:r>
            <a:r>
              <a:rPr lang="tr-TR" sz="2000" dirty="0"/>
              <a:t>amaçlanmıştır.</a:t>
            </a:r>
          </a:p>
          <a:p>
            <a:r>
              <a:rPr lang="tr-TR" sz="2000" dirty="0"/>
              <a:t>İnteraktif Ortamda Soru Cevap Uygulamaları ile </a:t>
            </a:r>
            <a:r>
              <a:rPr lang="tr-TR" sz="2000" b="1" dirty="0">
                <a:solidFill>
                  <a:srgbClr val="FF0000"/>
                </a:solidFill>
              </a:rPr>
              <a:t>7/24 saat </a:t>
            </a:r>
            <a:r>
              <a:rPr lang="tr-TR" sz="2000" dirty="0"/>
              <a:t>danışmanlık ve mesleki yardım verilmesi hedeflenmektedir</a:t>
            </a:r>
          </a:p>
          <a:p>
            <a:endParaRPr lang="tr-TR" sz="2000" dirty="0"/>
          </a:p>
        </p:txBody>
      </p:sp>
      <p:sp>
        <p:nvSpPr>
          <p:cNvPr id="4" name="İçerik Yer Tutucusu 3"/>
          <p:cNvSpPr>
            <a:spLocks noGrp="1"/>
          </p:cNvSpPr>
          <p:nvPr>
            <p:ph sz="half" idx="2"/>
          </p:nvPr>
        </p:nvSpPr>
        <p:spPr/>
        <p:txBody>
          <a:bodyPr/>
          <a:lstStyle/>
          <a:p>
            <a:r>
              <a:rPr lang="tr-TR" sz="2000" dirty="0"/>
              <a:t>Bu süreçte 9</a:t>
            </a:r>
            <a:r>
              <a:rPr lang="tr-TR" sz="2000" dirty="0">
                <a:solidFill>
                  <a:srgbClr val="FF0000"/>
                </a:solidFill>
              </a:rPr>
              <a:t>. sınıftan 10. sınıfa </a:t>
            </a:r>
            <a:r>
              <a:rPr lang="tr-TR" sz="2000" dirty="0"/>
              <a:t>geçişte bütün öğrencileri ilgi, yetenek, istek ve fiziksel yeterliliklerine göre alan ve dallara yönlendirmek hedeflenmektedir.</a:t>
            </a:r>
          </a:p>
          <a:p>
            <a:r>
              <a:rPr lang="tr-TR" sz="2000" dirty="0"/>
              <a:t> Çalışmamızın amacı köhne bir köy İlköğretim Okulu halindeki okulumuzu oluşturacağımız sinerji </a:t>
            </a:r>
            <a:r>
              <a:rPr lang="tr-TR" sz="2000" dirty="0" err="1"/>
              <a:t>içersinde</a:t>
            </a:r>
            <a:r>
              <a:rPr lang="tr-TR" sz="2000" dirty="0"/>
              <a:t> özel kolejleri kıskandıracak hale getirmektir. </a:t>
            </a:r>
          </a:p>
          <a:p>
            <a:endParaRPr lang="tr-TR" dirty="0"/>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7</a:t>
            </a:fld>
            <a:endParaRPr lang="tr-TR"/>
          </a:p>
        </p:txBody>
      </p:sp>
    </p:spTree>
    <p:extLst>
      <p:ext uri="{BB962C8B-B14F-4D97-AF65-F5344CB8AC3E}">
        <p14:creationId xmlns:p14="http://schemas.microsoft.com/office/powerpoint/2010/main" val="144482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 İfadeler</a:t>
            </a:r>
          </a:p>
        </p:txBody>
      </p:sp>
      <p:sp>
        <p:nvSpPr>
          <p:cNvPr id="3" name="İçerik Yer Tutucusu 2"/>
          <p:cNvSpPr>
            <a:spLocks noGrp="1"/>
          </p:cNvSpPr>
          <p:nvPr>
            <p:ph sz="half" idx="1"/>
          </p:nvPr>
        </p:nvSpPr>
        <p:spPr/>
        <p:txBody>
          <a:bodyPr/>
          <a:lstStyle/>
          <a:p>
            <a:r>
              <a:rPr lang="tr-TR" sz="2000" b="1" dirty="0">
                <a:solidFill>
                  <a:srgbClr val="FF0000"/>
                </a:solidFill>
              </a:rPr>
              <a:t>Oyuncaklı Kitap </a:t>
            </a:r>
            <a:r>
              <a:rPr lang="tr-TR" sz="2000" dirty="0"/>
              <a:t>uygulamasının amacı ilkokul seviyesindeki </a:t>
            </a:r>
            <a:r>
              <a:rPr lang="tr-TR" sz="2000" b="1" dirty="0">
                <a:solidFill>
                  <a:srgbClr val="0070C0"/>
                </a:solidFill>
              </a:rPr>
              <a:t>öğrencilere kitap okuma alışkanlığı kazandırmak </a:t>
            </a:r>
            <a:r>
              <a:rPr lang="tr-TR" sz="2000" dirty="0"/>
              <a:t>ve okuma seviyelerini arttırmaktır</a:t>
            </a:r>
          </a:p>
          <a:p>
            <a:r>
              <a:rPr lang="tr-TR" sz="2000" dirty="0"/>
              <a:t>2010 mali yılı zararla kapatılan Kurumumuzda, devam eden zararın önlenmesi ve Stratejik Plan hedeflerimizin gerçekleştirilmesi için, </a:t>
            </a:r>
            <a:r>
              <a:rPr lang="tr-TR" sz="2000" dirty="0">
                <a:solidFill>
                  <a:srgbClr val="0070C0"/>
                </a:solidFill>
              </a:rPr>
              <a:t>farklı ve verimli gelir kaynakları </a:t>
            </a:r>
            <a:r>
              <a:rPr lang="tr-TR" sz="2000" b="1" dirty="0">
                <a:solidFill>
                  <a:srgbClr val="FF0000"/>
                </a:solidFill>
              </a:rPr>
              <a:t>oluşturma…taşımalı eğitim mutfağı kurma</a:t>
            </a:r>
          </a:p>
        </p:txBody>
      </p:sp>
      <p:sp>
        <p:nvSpPr>
          <p:cNvPr id="4" name="İçerik Yer Tutucusu 3"/>
          <p:cNvSpPr>
            <a:spLocks noGrp="1"/>
          </p:cNvSpPr>
          <p:nvPr>
            <p:ph sz="half" idx="2"/>
          </p:nvPr>
        </p:nvSpPr>
        <p:spPr/>
        <p:txBody>
          <a:bodyPr/>
          <a:lstStyle/>
          <a:p>
            <a:r>
              <a:rPr lang="tr-TR" sz="2000" dirty="0"/>
              <a:t>Geçmiş dönemde eğitim-öğretimde kullanılmış materyali ve geçmiş dönem eğitim ortamlarını </a:t>
            </a:r>
            <a:r>
              <a:rPr lang="tr-TR" sz="2000" b="1" dirty="0">
                <a:solidFill>
                  <a:srgbClr val="0070C0"/>
                </a:solidFill>
              </a:rPr>
              <a:t>genç nesillere tanıtmak, bilgi sahibi yapabilmek</a:t>
            </a:r>
            <a:r>
              <a:rPr lang="tr-TR" sz="2000" dirty="0"/>
              <a:t>………Tanıtım amaçlı </a:t>
            </a:r>
            <a:r>
              <a:rPr lang="tr-TR" sz="2000" b="1" dirty="0">
                <a:solidFill>
                  <a:srgbClr val="FF0000"/>
                </a:solidFill>
              </a:rPr>
              <a:t>logo, broşür, afiş ve sunum hazırlama, okul web sitesi </a:t>
            </a:r>
            <a:r>
              <a:rPr lang="tr-TR" sz="2000" dirty="0"/>
              <a:t>ve sosyal medya araçları üzerinden tanıtım yapılması gibi</a:t>
            </a:r>
          </a:p>
        </p:txBody>
      </p:sp>
      <p:sp>
        <p:nvSpPr>
          <p:cNvPr id="5" name="Altbilgi Yer Tutucusu 4"/>
          <p:cNvSpPr>
            <a:spLocks noGrp="1"/>
          </p:cNvSpPr>
          <p:nvPr>
            <p:ph type="ftr" sz="quarter" idx="11"/>
          </p:nvPr>
        </p:nvSpPr>
        <p:spPr/>
        <p:txBody>
          <a:bodyPr/>
          <a:lstStyle/>
          <a:p>
            <a:pPr>
              <a:defRPr/>
            </a:pPr>
            <a:r>
              <a:rPr lang="tr-TR"/>
              <a:t>SGB/</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8</a:t>
            </a:fld>
            <a:endParaRPr lang="tr-TR"/>
          </a:p>
        </p:txBody>
      </p:sp>
    </p:spTree>
    <p:extLst>
      <p:ext uri="{BB962C8B-B14F-4D97-AF65-F5344CB8AC3E}">
        <p14:creationId xmlns:p14="http://schemas.microsoft.com/office/powerpoint/2010/main" val="3678647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a:t>4. YÖNTEM VE PLAN</a:t>
            </a:r>
          </a:p>
        </p:txBody>
      </p:sp>
      <p:sp>
        <p:nvSpPr>
          <p:cNvPr id="3" name="İçerik Yer Tutucusu 2"/>
          <p:cNvSpPr>
            <a:spLocks noGrp="1"/>
          </p:cNvSpPr>
          <p:nvPr>
            <p:ph sz="half" idx="2"/>
          </p:nvPr>
        </p:nvSpPr>
        <p:spPr>
          <a:xfrm>
            <a:off x="457200" y="2204863"/>
            <a:ext cx="8075240" cy="3921299"/>
          </a:xfrm>
          <a:noFill/>
          <a:ln>
            <a:noFill/>
          </a:ln>
        </p:spPr>
        <p:style>
          <a:lnRef idx="2">
            <a:schemeClr val="dk1"/>
          </a:lnRef>
          <a:fillRef idx="1">
            <a:schemeClr val="lt1"/>
          </a:fillRef>
          <a:effectRef idx="0">
            <a:schemeClr val="dk1"/>
          </a:effectRef>
          <a:fontRef idx="minor">
            <a:schemeClr val="dk1"/>
          </a:fontRef>
        </p:style>
        <p:txBody>
          <a:bodyPr/>
          <a:lstStyle/>
          <a:p>
            <a:pPr marL="0" indent="0">
              <a:buClrTx/>
              <a:buFont typeface="Arial" pitchFamily="34" charset="0"/>
              <a:buChar char="•"/>
            </a:pPr>
            <a:r>
              <a:rPr lang="tr-TR" sz="2000" dirty="0">
                <a:effectLst/>
              </a:rPr>
              <a:t> Uygulanan yöntemlerden kısaca bahsedilecektir.</a:t>
            </a:r>
          </a:p>
          <a:p>
            <a:pPr marL="0" indent="0" algn="just">
              <a:buClrTx/>
              <a:buNone/>
            </a:pPr>
            <a:r>
              <a:rPr lang="tr-TR" sz="2000" dirty="0">
                <a:effectLst/>
              </a:rPr>
              <a:t>Çalışma kapsamında ……yöntemlerinden yararlanılmıştır. Yöntemlerden nasıl yararlanıldığı açıklanmalıdır. </a:t>
            </a:r>
          </a:p>
          <a:p>
            <a:pPr marL="0" indent="0">
              <a:buClrTx/>
              <a:buFont typeface="Arial" pitchFamily="34" charset="0"/>
              <a:buChar char="•"/>
            </a:pPr>
            <a:r>
              <a:rPr lang="tr-TR" sz="2000" dirty="0">
                <a:effectLst/>
              </a:rPr>
              <a:t> Çalışma planı, zaman çizelgesi, görev dağılımı, hangi faaliyetlerin nasıl belirlendiği gibi hususlar tablolardan yararlanarak açıklanacaktır. Aşağıdaki tablo örnek olarak sunulmuş olup geliştirebilir niteliktedir.</a:t>
            </a:r>
          </a:p>
          <a:p>
            <a:pPr marL="0" indent="0">
              <a:buNone/>
            </a:pPr>
            <a:endParaRPr lang="tr-TR" dirty="0">
              <a:effectLst/>
            </a:endParaRPr>
          </a:p>
          <a:p>
            <a:pPr marL="0" indent="0">
              <a:buNone/>
            </a:pPr>
            <a:endParaRPr lang="tr-TR" sz="2400" dirty="0">
              <a:effectLst/>
            </a:endParaRPr>
          </a:p>
          <a:p>
            <a:pPr marL="0" indent="0">
              <a:buNone/>
            </a:pPr>
            <a:endParaRPr lang="tr-TR" sz="24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9</a:t>
            </a:fld>
            <a:endParaRPr lang="tr-TR"/>
          </a:p>
        </p:txBody>
      </p:sp>
      <p:sp>
        <p:nvSpPr>
          <p:cNvPr id="15" name="14 Metin kutusu"/>
          <p:cNvSpPr txBox="1"/>
          <p:nvPr/>
        </p:nvSpPr>
        <p:spPr>
          <a:xfrm>
            <a:off x="611560" y="1268760"/>
            <a:ext cx="7992888" cy="830997"/>
          </a:xfrm>
          <a:prstGeom prst="rect">
            <a:avLst/>
          </a:prstGeom>
          <a:solidFill>
            <a:srgbClr val="FF0000"/>
          </a:solidFill>
        </p:spPr>
        <p:txBody>
          <a:bodyPr wrap="square" rtlCol="0">
            <a:spAutoFit/>
          </a:bodyPr>
          <a:lstStyle/>
          <a:p>
            <a:r>
              <a:rPr lang="tr-TR" sz="2400" i="1" dirty="0"/>
              <a:t>4.1. Yöntem</a:t>
            </a:r>
          </a:p>
          <a:p>
            <a:r>
              <a:rPr lang="tr-TR" sz="2400" i="1" dirty="0"/>
              <a:t>4.2. Plan </a:t>
            </a:r>
          </a:p>
        </p:txBody>
      </p:sp>
      <p:graphicFrame>
        <p:nvGraphicFramePr>
          <p:cNvPr id="18" name="Tablo 4"/>
          <p:cNvGraphicFramePr>
            <a:graphicFrameLocks noGrp="1"/>
          </p:cNvGraphicFramePr>
          <p:nvPr>
            <p:extLst/>
          </p:nvPr>
        </p:nvGraphicFramePr>
        <p:xfrm>
          <a:off x="611560" y="4653136"/>
          <a:ext cx="7776863" cy="1886968"/>
        </p:xfrm>
        <a:graphic>
          <a:graphicData uri="http://schemas.openxmlformats.org/drawingml/2006/table">
            <a:tbl>
              <a:tblPr firstRow="1" firstCol="1" bandRow="1">
                <a:tableStyleId>{5C22544A-7EE6-4342-B048-85BDC9FD1C3A}</a:tableStyleId>
              </a:tblPr>
              <a:tblGrid>
                <a:gridCol w="1110980">
                  <a:extLst>
                    <a:ext uri="{9D8B030D-6E8A-4147-A177-3AD203B41FA5}">
                      <a16:colId xmlns:a16="http://schemas.microsoft.com/office/drawing/2014/main" val="20000"/>
                    </a:ext>
                  </a:extLst>
                </a:gridCol>
                <a:gridCol w="1699147">
                  <a:extLst>
                    <a:ext uri="{9D8B030D-6E8A-4147-A177-3AD203B41FA5}">
                      <a16:colId xmlns:a16="http://schemas.microsoft.com/office/drawing/2014/main" val="20001"/>
                    </a:ext>
                  </a:extLst>
                </a:gridCol>
                <a:gridCol w="1176332">
                  <a:extLst>
                    <a:ext uri="{9D8B030D-6E8A-4147-A177-3AD203B41FA5}">
                      <a16:colId xmlns:a16="http://schemas.microsoft.com/office/drawing/2014/main" val="20002"/>
                    </a:ext>
                  </a:extLst>
                </a:gridCol>
                <a:gridCol w="1550244">
                  <a:extLst>
                    <a:ext uri="{9D8B030D-6E8A-4147-A177-3AD203B41FA5}">
                      <a16:colId xmlns:a16="http://schemas.microsoft.com/office/drawing/2014/main" val="20003"/>
                    </a:ext>
                  </a:extLst>
                </a:gridCol>
                <a:gridCol w="2240160">
                  <a:extLst>
                    <a:ext uri="{9D8B030D-6E8A-4147-A177-3AD203B41FA5}">
                      <a16:colId xmlns:a16="http://schemas.microsoft.com/office/drawing/2014/main" val="20004"/>
                    </a:ext>
                  </a:extLst>
                </a:gridCol>
              </a:tblGrid>
              <a:tr h="502368">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Başlama tarihi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Bitiş tarihi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Sorumlu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Açıklamalar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02368">
                <a:tc>
                  <a:txBody>
                    <a:bodyPr/>
                    <a:lstStyle/>
                    <a:p>
                      <a:pPr algn="just">
                        <a:lnSpc>
                          <a:spcPct val="115000"/>
                        </a:lnSpc>
                        <a:spcAft>
                          <a:spcPts val="0"/>
                        </a:spcAft>
                      </a:pPr>
                      <a:r>
                        <a:rPr lang="tr-TR" sz="1600">
                          <a:effectLst/>
                        </a:rPr>
                        <a:t>Faaliyet-1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02368">
                <a:tc>
                  <a:txBody>
                    <a:bodyPr/>
                    <a:lstStyle/>
                    <a:p>
                      <a:pPr algn="just">
                        <a:lnSpc>
                          <a:spcPct val="115000"/>
                        </a:lnSpc>
                        <a:spcAft>
                          <a:spcPts val="0"/>
                        </a:spcAft>
                      </a:pPr>
                      <a:r>
                        <a:rPr lang="tr-TR" sz="1600" dirty="0">
                          <a:effectLst/>
                        </a:rPr>
                        <a:t>Faaliyet-2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42383">
                <a:tc>
                  <a:txBody>
                    <a:bodyPr/>
                    <a:lstStyle/>
                    <a:p>
                      <a:pPr algn="just">
                        <a:lnSpc>
                          <a:spcPct val="115000"/>
                        </a:lnSpc>
                        <a:spcAft>
                          <a:spcPts val="0"/>
                        </a:spcAft>
                      </a:pPr>
                      <a:r>
                        <a:rPr lang="tr-TR" sz="1600">
                          <a:effectLst/>
                        </a:rPr>
                        <a:t>…</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01865414"/>
      </p:ext>
    </p:extLst>
  </p:cSld>
  <p:clrMapOvr>
    <a:masterClrMapping/>
  </p:clrMapOvr>
</p:sld>
</file>

<file path=ppt/theme/theme1.xml><?xml version="1.0" encoding="utf-8"?>
<a:theme xmlns:a="http://schemas.openxmlformats.org/drawingml/2006/main" name="Okyanus">
  <a:themeElements>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4620</TotalTime>
  <Words>2445</Words>
  <Application>Microsoft Macintosh PowerPoint</Application>
  <PresentationFormat>Ekran Gösterisi (4:3)</PresentationFormat>
  <Paragraphs>317</Paragraphs>
  <Slides>31</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31</vt:i4>
      </vt:variant>
    </vt:vector>
  </HeadingPairs>
  <TitlesOfParts>
    <vt:vector size="40" baseType="lpstr">
      <vt:lpstr>Arial</vt:lpstr>
      <vt:lpstr>Book Antiqua</vt:lpstr>
      <vt:lpstr>Calibri</vt:lpstr>
      <vt:lpstr>Cambria</vt:lpstr>
      <vt:lpstr>Gill Sans MT</vt:lpstr>
      <vt:lpstr>Tahoma</vt:lpstr>
      <vt:lpstr>Times New Roman</vt:lpstr>
      <vt:lpstr>Wingdings</vt:lpstr>
      <vt:lpstr>Okyanus</vt:lpstr>
      <vt:lpstr>PowerPoint Sunusu</vt:lpstr>
      <vt:lpstr>  1. GİRİŞ   </vt:lpstr>
      <vt:lpstr>Proje Raporlarından Örnekler İfadeler</vt:lpstr>
      <vt:lpstr> 1. GİRİŞ </vt:lpstr>
      <vt:lpstr>2. PROBLEM DURUMU</vt:lpstr>
      <vt:lpstr> 3. ÇALIŞMANIN AMAÇ VE HEDEFLERİ  </vt:lpstr>
      <vt:lpstr>Proje Raporlarından Örnek İfadeler</vt:lpstr>
      <vt:lpstr>Proje Raporlarından Örnek İfadeler</vt:lpstr>
      <vt:lpstr>4. YÖNTEM VE PLAN</vt:lpstr>
      <vt:lpstr>PowerPoint Sunusu</vt:lpstr>
      <vt:lpstr>Proje Raporlarından Örnekler İfadeler</vt:lpstr>
      <vt:lpstr>PowerPoint Sunusu</vt:lpstr>
      <vt:lpstr>Proje Raporlarından Örnek İfadeler</vt:lpstr>
      <vt:lpstr>Proje Raporlarından Örnek İfadeler</vt:lpstr>
      <vt:lpstr>5. Uygulama</vt:lpstr>
      <vt:lpstr>Proje Raporlarından Örnek İfadeler</vt:lpstr>
      <vt:lpstr>5. Uygulama</vt:lpstr>
      <vt:lpstr>Proje Raporlarından Örnek İfadeler</vt:lpstr>
      <vt:lpstr>6. Sonuçlar</vt:lpstr>
      <vt:lpstr>PowerPoint Sunusu</vt:lpstr>
      <vt:lpstr>PowerPoint Sunusu</vt:lpstr>
      <vt:lpstr>PowerPoint Sunusu</vt:lpstr>
      <vt:lpstr>Proje Raporlarından Örnek İfadeler</vt:lpstr>
      <vt:lpstr>   Aşağıdaki Çalışmaların emek, zaman ve para cinsinden verimlilik düzeyi nedir?</vt:lpstr>
      <vt:lpstr>PowerPoint Sunusu</vt:lpstr>
      <vt:lpstr>Proje Raporlarından Örnekler İfadeler</vt:lpstr>
      <vt:lpstr>6. SONUÇLAR</vt:lpstr>
      <vt:lpstr>PowerPoint Sunusu</vt:lpstr>
      <vt:lpstr> Örnek Projeler</vt:lpstr>
      <vt:lpstr>Örnek Projeler</vt:lpstr>
      <vt:lpstr>PowerPoint Sunusu</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İLKÖĞRETİM OKULLARI OKUL AİLE BİRLİKLERİNİN HARCAMALARI</dc:title>
  <dc:creator>Asuman ORAL</dc:creator>
  <cp:lastModifiedBy>Microsoft Office Kullanıcısı</cp:lastModifiedBy>
  <cp:revision>912</cp:revision>
  <cp:lastPrinted>2013-09-30T15:02:12Z</cp:lastPrinted>
  <dcterms:created xsi:type="dcterms:W3CDTF">2012-06-08T06:22:50Z</dcterms:created>
  <dcterms:modified xsi:type="dcterms:W3CDTF">2018-04-08T19:13:03Z</dcterms:modified>
</cp:coreProperties>
</file>